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77" r:id="rId4"/>
    <p:sldId id="258" r:id="rId5"/>
    <p:sldId id="259" r:id="rId6"/>
    <p:sldId id="260" r:id="rId7"/>
    <p:sldId id="269" r:id="rId8"/>
    <p:sldId id="261" r:id="rId9"/>
    <p:sldId id="309" r:id="rId10"/>
    <p:sldId id="310" r:id="rId11"/>
    <p:sldId id="262" r:id="rId12"/>
    <p:sldId id="270" r:id="rId13"/>
    <p:sldId id="271" r:id="rId14"/>
    <p:sldId id="272" r:id="rId15"/>
    <p:sldId id="306" r:id="rId16"/>
    <p:sldId id="263" r:id="rId17"/>
    <p:sldId id="264" r:id="rId18"/>
    <p:sldId id="265" r:id="rId19"/>
    <p:sldId id="278" r:id="rId20"/>
    <p:sldId id="307" r:id="rId21"/>
    <p:sldId id="308" r:id="rId22"/>
    <p:sldId id="266" r:id="rId23"/>
    <p:sldId id="267"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1" d="100"/>
          <a:sy n="61" d="100"/>
        </p:scale>
        <p:origin x="8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0BE3AF-6A35-47D4-9714-2F9D07E46E1B}" type="datetimeFigureOut">
              <a:rPr lang="en-IN" smtClean="0"/>
              <a:t>08-11-2024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7FAC5-4846-4B9D-A9D6-4B5DD755580E}" type="slidenum">
              <a:rPr lang="en-IN" smtClean="0"/>
              <a:t>‹#›</a:t>
            </a:fld>
            <a:endParaRPr lang="en-IN"/>
          </a:p>
        </p:txBody>
      </p:sp>
    </p:spTree>
    <p:extLst>
      <p:ext uri="{BB962C8B-B14F-4D97-AF65-F5344CB8AC3E}">
        <p14:creationId xmlns:p14="http://schemas.microsoft.com/office/powerpoint/2010/main" val="28250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977FAC5-4846-4B9D-A9D6-4B5DD755580E}" type="slidenum">
              <a:rPr lang="en-IN" smtClean="0"/>
              <a:t>9</a:t>
            </a:fld>
            <a:endParaRPr lang="en-IN"/>
          </a:p>
        </p:txBody>
      </p:sp>
    </p:spTree>
    <p:extLst>
      <p:ext uri="{BB962C8B-B14F-4D97-AF65-F5344CB8AC3E}">
        <p14:creationId xmlns:p14="http://schemas.microsoft.com/office/powerpoint/2010/main" val="2868386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AEA1-C360-7A14-1091-E0150899D3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58280B-7925-84B0-599B-2CD5AD921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CA9E4CE-0AA8-5EFA-5CB1-0F8D2AAC83BD}"/>
              </a:ext>
            </a:extLst>
          </p:cNvPr>
          <p:cNvSpPr>
            <a:spLocks noGrp="1"/>
          </p:cNvSpPr>
          <p:nvPr>
            <p:ph type="dt" sz="half" idx="10"/>
          </p:nvPr>
        </p:nvSpPr>
        <p:spPr/>
        <p:txBody>
          <a:bodyPr/>
          <a:lstStyle/>
          <a:p>
            <a:fld id="{3A2F3B1B-3CD6-450B-898F-F5FBAFE6B469}" type="datetimeFigureOut">
              <a:rPr lang="en-IN" smtClean="0"/>
              <a:t>08-11-2024</a:t>
            </a:fld>
            <a:endParaRPr lang="en-IN"/>
          </a:p>
        </p:txBody>
      </p:sp>
      <p:sp>
        <p:nvSpPr>
          <p:cNvPr id="5" name="Footer Placeholder 4">
            <a:extLst>
              <a:ext uri="{FF2B5EF4-FFF2-40B4-BE49-F238E27FC236}">
                <a16:creationId xmlns:a16="http://schemas.microsoft.com/office/drawing/2014/main" id="{F4CBCCD1-C248-2BE7-F752-BE1758AE5A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8E98FE-CB7F-E289-1AFF-D8D8B2AF0919}"/>
              </a:ext>
            </a:extLst>
          </p:cNvPr>
          <p:cNvSpPr>
            <a:spLocks noGrp="1"/>
          </p:cNvSpPr>
          <p:nvPr>
            <p:ph type="sldNum" sz="quarter" idx="12"/>
          </p:nvPr>
        </p:nvSpPr>
        <p:spPr/>
        <p:txBody>
          <a:bodyPr/>
          <a:lstStyle/>
          <a:p>
            <a:fld id="{5DC22549-3981-452D-9661-3F1D680A9EB3}" type="slidenum">
              <a:rPr lang="en-IN" smtClean="0"/>
              <a:t>‹#›</a:t>
            </a:fld>
            <a:endParaRPr lang="en-IN"/>
          </a:p>
        </p:txBody>
      </p:sp>
    </p:spTree>
    <p:extLst>
      <p:ext uri="{BB962C8B-B14F-4D97-AF65-F5344CB8AC3E}">
        <p14:creationId xmlns:p14="http://schemas.microsoft.com/office/powerpoint/2010/main" val="354414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F0F6-61D1-0FD9-CF27-30C1BE3A02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BFE8D5-0403-E14A-BDA0-503916F425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03399E-477C-24E9-8F36-B24BFEA3499A}"/>
              </a:ext>
            </a:extLst>
          </p:cNvPr>
          <p:cNvSpPr>
            <a:spLocks noGrp="1"/>
          </p:cNvSpPr>
          <p:nvPr>
            <p:ph type="dt" sz="half" idx="10"/>
          </p:nvPr>
        </p:nvSpPr>
        <p:spPr/>
        <p:txBody>
          <a:bodyPr/>
          <a:lstStyle/>
          <a:p>
            <a:fld id="{3A2F3B1B-3CD6-450B-898F-F5FBAFE6B469}" type="datetimeFigureOut">
              <a:rPr lang="en-IN" smtClean="0"/>
              <a:t>08-11-2024</a:t>
            </a:fld>
            <a:endParaRPr lang="en-IN"/>
          </a:p>
        </p:txBody>
      </p:sp>
      <p:sp>
        <p:nvSpPr>
          <p:cNvPr id="5" name="Footer Placeholder 4">
            <a:extLst>
              <a:ext uri="{FF2B5EF4-FFF2-40B4-BE49-F238E27FC236}">
                <a16:creationId xmlns:a16="http://schemas.microsoft.com/office/drawing/2014/main" id="{4ACC0FFE-E163-CC4A-2B15-8FAAC2E06A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277DB8-F74C-6436-55D9-3238C58CB582}"/>
              </a:ext>
            </a:extLst>
          </p:cNvPr>
          <p:cNvSpPr>
            <a:spLocks noGrp="1"/>
          </p:cNvSpPr>
          <p:nvPr>
            <p:ph type="sldNum" sz="quarter" idx="12"/>
          </p:nvPr>
        </p:nvSpPr>
        <p:spPr/>
        <p:txBody>
          <a:bodyPr/>
          <a:lstStyle/>
          <a:p>
            <a:fld id="{5DC22549-3981-452D-9661-3F1D680A9EB3}" type="slidenum">
              <a:rPr lang="en-IN" smtClean="0"/>
              <a:t>‹#›</a:t>
            </a:fld>
            <a:endParaRPr lang="en-IN"/>
          </a:p>
        </p:txBody>
      </p:sp>
    </p:spTree>
    <p:extLst>
      <p:ext uri="{BB962C8B-B14F-4D97-AF65-F5344CB8AC3E}">
        <p14:creationId xmlns:p14="http://schemas.microsoft.com/office/powerpoint/2010/main" val="3955076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292E99-61F1-7E61-51B4-8EDEA0B140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396EB2-46BA-DBFF-8FEC-D9C1DCAE02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E88D0A-C530-E8C6-1DEF-92461BFAA5F8}"/>
              </a:ext>
            </a:extLst>
          </p:cNvPr>
          <p:cNvSpPr>
            <a:spLocks noGrp="1"/>
          </p:cNvSpPr>
          <p:nvPr>
            <p:ph type="dt" sz="half" idx="10"/>
          </p:nvPr>
        </p:nvSpPr>
        <p:spPr/>
        <p:txBody>
          <a:bodyPr/>
          <a:lstStyle/>
          <a:p>
            <a:fld id="{3A2F3B1B-3CD6-450B-898F-F5FBAFE6B469}" type="datetimeFigureOut">
              <a:rPr lang="en-IN" smtClean="0"/>
              <a:t>08-11-2024</a:t>
            </a:fld>
            <a:endParaRPr lang="en-IN"/>
          </a:p>
        </p:txBody>
      </p:sp>
      <p:sp>
        <p:nvSpPr>
          <p:cNvPr id="5" name="Footer Placeholder 4">
            <a:extLst>
              <a:ext uri="{FF2B5EF4-FFF2-40B4-BE49-F238E27FC236}">
                <a16:creationId xmlns:a16="http://schemas.microsoft.com/office/drawing/2014/main" id="{C27E24F5-D57C-13AE-C11D-ACF1EB5623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22F885-9FD2-AB2D-FB0A-71003407F3F0}"/>
              </a:ext>
            </a:extLst>
          </p:cNvPr>
          <p:cNvSpPr>
            <a:spLocks noGrp="1"/>
          </p:cNvSpPr>
          <p:nvPr>
            <p:ph type="sldNum" sz="quarter" idx="12"/>
          </p:nvPr>
        </p:nvSpPr>
        <p:spPr/>
        <p:txBody>
          <a:bodyPr/>
          <a:lstStyle/>
          <a:p>
            <a:fld id="{5DC22549-3981-452D-9661-3F1D680A9EB3}" type="slidenum">
              <a:rPr lang="en-IN" smtClean="0"/>
              <a:t>‹#›</a:t>
            </a:fld>
            <a:endParaRPr lang="en-IN"/>
          </a:p>
        </p:txBody>
      </p:sp>
    </p:spTree>
    <p:extLst>
      <p:ext uri="{BB962C8B-B14F-4D97-AF65-F5344CB8AC3E}">
        <p14:creationId xmlns:p14="http://schemas.microsoft.com/office/powerpoint/2010/main" val="1918697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830599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193019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97011-0A63-441E-2AE8-A6CA23E5A3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9406D7-1AEF-7A2A-18B7-2A85A0ADEF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B84B18-BE0C-0394-F00B-288ADD5A543B}"/>
              </a:ext>
            </a:extLst>
          </p:cNvPr>
          <p:cNvSpPr>
            <a:spLocks noGrp="1"/>
          </p:cNvSpPr>
          <p:nvPr>
            <p:ph type="dt" sz="half" idx="10"/>
          </p:nvPr>
        </p:nvSpPr>
        <p:spPr/>
        <p:txBody>
          <a:bodyPr/>
          <a:lstStyle/>
          <a:p>
            <a:fld id="{3A2F3B1B-3CD6-450B-898F-F5FBAFE6B469}" type="datetimeFigureOut">
              <a:rPr lang="en-IN" smtClean="0"/>
              <a:t>08-11-2024</a:t>
            </a:fld>
            <a:endParaRPr lang="en-IN"/>
          </a:p>
        </p:txBody>
      </p:sp>
      <p:sp>
        <p:nvSpPr>
          <p:cNvPr id="5" name="Footer Placeholder 4">
            <a:extLst>
              <a:ext uri="{FF2B5EF4-FFF2-40B4-BE49-F238E27FC236}">
                <a16:creationId xmlns:a16="http://schemas.microsoft.com/office/drawing/2014/main" id="{4E043D67-BAEF-0204-F5D9-E4E6A26EF5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C2DC02-C9AD-E71F-013C-2074548F9684}"/>
              </a:ext>
            </a:extLst>
          </p:cNvPr>
          <p:cNvSpPr>
            <a:spLocks noGrp="1"/>
          </p:cNvSpPr>
          <p:nvPr>
            <p:ph type="sldNum" sz="quarter" idx="12"/>
          </p:nvPr>
        </p:nvSpPr>
        <p:spPr/>
        <p:txBody>
          <a:bodyPr/>
          <a:lstStyle/>
          <a:p>
            <a:fld id="{5DC22549-3981-452D-9661-3F1D680A9EB3}" type="slidenum">
              <a:rPr lang="en-IN" smtClean="0"/>
              <a:t>‹#›</a:t>
            </a:fld>
            <a:endParaRPr lang="en-IN"/>
          </a:p>
        </p:txBody>
      </p:sp>
    </p:spTree>
    <p:extLst>
      <p:ext uri="{BB962C8B-B14F-4D97-AF65-F5344CB8AC3E}">
        <p14:creationId xmlns:p14="http://schemas.microsoft.com/office/powerpoint/2010/main" val="6560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DE25E-1611-104F-6964-386C59FFF4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26906F-813D-FEDB-6147-D3005A0D67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BD699A-9376-1D05-F750-7E8B0A5D347A}"/>
              </a:ext>
            </a:extLst>
          </p:cNvPr>
          <p:cNvSpPr>
            <a:spLocks noGrp="1"/>
          </p:cNvSpPr>
          <p:nvPr>
            <p:ph type="dt" sz="half" idx="10"/>
          </p:nvPr>
        </p:nvSpPr>
        <p:spPr/>
        <p:txBody>
          <a:bodyPr/>
          <a:lstStyle/>
          <a:p>
            <a:fld id="{3A2F3B1B-3CD6-450B-898F-F5FBAFE6B469}" type="datetimeFigureOut">
              <a:rPr lang="en-IN" smtClean="0"/>
              <a:t>08-11-2024</a:t>
            </a:fld>
            <a:endParaRPr lang="en-IN"/>
          </a:p>
        </p:txBody>
      </p:sp>
      <p:sp>
        <p:nvSpPr>
          <p:cNvPr id="5" name="Footer Placeholder 4">
            <a:extLst>
              <a:ext uri="{FF2B5EF4-FFF2-40B4-BE49-F238E27FC236}">
                <a16:creationId xmlns:a16="http://schemas.microsoft.com/office/drawing/2014/main" id="{7D632924-B32A-8A40-3EB5-3587A62F87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661160-C04F-9249-59AA-A98AB4A2B303}"/>
              </a:ext>
            </a:extLst>
          </p:cNvPr>
          <p:cNvSpPr>
            <a:spLocks noGrp="1"/>
          </p:cNvSpPr>
          <p:nvPr>
            <p:ph type="sldNum" sz="quarter" idx="12"/>
          </p:nvPr>
        </p:nvSpPr>
        <p:spPr/>
        <p:txBody>
          <a:bodyPr/>
          <a:lstStyle/>
          <a:p>
            <a:fld id="{5DC22549-3981-452D-9661-3F1D680A9EB3}" type="slidenum">
              <a:rPr lang="en-IN" smtClean="0"/>
              <a:t>‹#›</a:t>
            </a:fld>
            <a:endParaRPr lang="en-IN"/>
          </a:p>
        </p:txBody>
      </p:sp>
    </p:spTree>
    <p:extLst>
      <p:ext uri="{BB962C8B-B14F-4D97-AF65-F5344CB8AC3E}">
        <p14:creationId xmlns:p14="http://schemas.microsoft.com/office/powerpoint/2010/main" val="122169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CD72-89D2-5AA7-6370-8F22A0CCBF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617F7E-73B9-E0CC-DE10-DCBCD92110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564811-953B-C99C-B7D2-85212B3A63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192B62F-3668-F9EA-7813-E4059CC876E7}"/>
              </a:ext>
            </a:extLst>
          </p:cNvPr>
          <p:cNvSpPr>
            <a:spLocks noGrp="1"/>
          </p:cNvSpPr>
          <p:nvPr>
            <p:ph type="dt" sz="half" idx="10"/>
          </p:nvPr>
        </p:nvSpPr>
        <p:spPr/>
        <p:txBody>
          <a:bodyPr/>
          <a:lstStyle/>
          <a:p>
            <a:fld id="{3A2F3B1B-3CD6-450B-898F-F5FBAFE6B469}" type="datetimeFigureOut">
              <a:rPr lang="en-IN" smtClean="0"/>
              <a:t>08-11-2024</a:t>
            </a:fld>
            <a:endParaRPr lang="en-IN"/>
          </a:p>
        </p:txBody>
      </p:sp>
      <p:sp>
        <p:nvSpPr>
          <p:cNvPr id="6" name="Footer Placeholder 5">
            <a:extLst>
              <a:ext uri="{FF2B5EF4-FFF2-40B4-BE49-F238E27FC236}">
                <a16:creationId xmlns:a16="http://schemas.microsoft.com/office/drawing/2014/main" id="{3D5BB656-AF49-F4ED-F27B-6E07EB20B3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BD25B-013D-5B16-6DFA-143EDAD05205}"/>
              </a:ext>
            </a:extLst>
          </p:cNvPr>
          <p:cNvSpPr>
            <a:spLocks noGrp="1"/>
          </p:cNvSpPr>
          <p:nvPr>
            <p:ph type="sldNum" sz="quarter" idx="12"/>
          </p:nvPr>
        </p:nvSpPr>
        <p:spPr/>
        <p:txBody>
          <a:bodyPr/>
          <a:lstStyle/>
          <a:p>
            <a:fld id="{5DC22549-3981-452D-9661-3F1D680A9EB3}" type="slidenum">
              <a:rPr lang="en-IN" smtClean="0"/>
              <a:t>‹#›</a:t>
            </a:fld>
            <a:endParaRPr lang="en-IN"/>
          </a:p>
        </p:txBody>
      </p:sp>
    </p:spTree>
    <p:extLst>
      <p:ext uri="{BB962C8B-B14F-4D97-AF65-F5344CB8AC3E}">
        <p14:creationId xmlns:p14="http://schemas.microsoft.com/office/powerpoint/2010/main" val="355453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02FC-C5D0-369F-56B4-BA8A8EB1128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D83CE0-D947-BB88-38E7-4477F5F3A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89E789-9A3D-5535-8DC3-9B198BF237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0508A9-4140-5C4A-D230-4FBEF03D1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EDC2E-1839-79CC-4AFF-53D66B4A25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5A6240D-BE84-DA39-9961-15874FCDDEB0}"/>
              </a:ext>
            </a:extLst>
          </p:cNvPr>
          <p:cNvSpPr>
            <a:spLocks noGrp="1"/>
          </p:cNvSpPr>
          <p:nvPr>
            <p:ph type="dt" sz="half" idx="10"/>
          </p:nvPr>
        </p:nvSpPr>
        <p:spPr/>
        <p:txBody>
          <a:bodyPr/>
          <a:lstStyle/>
          <a:p>
            <a:fld id="{3A2F3B1B-3CD6-450B-898F-F5FBAFE6B469}" type="datetimeFigureOut">
              <a:rPr lang="en-IN" smtClean="0"/>
              <a:t>08-11-2024</a:t>
            </a:fld>
            <a:endParaRPr lang="en-IN"/>
          </a:p>
        </p:txBody>
      </p:sp>
      <p:sp>
        <p:nvSpPr>
          <p:cNvPr id="8" name="Footer Placeholder 7">
            <a:extLst>
              <a:ext uri="{FF2B5EF4-FFF2-40B4-BE49-F238E27FC236}">
                <a16:creationId xmlns:a16="http://schemas.microsoft.com/office/drawing/2014/main" id="{B018A682-1061-5383-2BCD-03DFDEF2D75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D51B4D-ADE1-23D8-2E71-8ED048592012}"/>
              </a:ext>
            </a:extLst>
          </p:cNvPr>
          <p:cNvSpPr>
            <a:spLocks noGrp="1"/>
          </p:cNvSpPr>
          <p:nvPr>
            <p:ph type="sldNum" sz="quarter" idx="12"/>
          </p:nvPr>
        </p:nvSpPr>
        <p:spPr/>
        <p:txBody>
          <a:bodyPr/>
          <a:lstStyle/>
          <a:p>
            <a:fld id="{5DC22549-3981-452D-9661-3F1D680A9EB3}" type="slidenum">
              <a:rPr lang="en-IN" smtClean="0"/>
              <a:t>‹#›</a:t>
            </a:fld>
            <a:endParaRPr lang="en-IN"/>
          </a:p>
        </p:txBody>
      </p:sp>
    </p:spTree>
    <p:extLst>
      <p:ext uri="{BB962C8B-B14F-4D97-AF65-F5344CB8AC3E}">
        <p14:creationId xmlns:p14="http://schemas.microsoft.com/office/powerpoint/2010/main" val="3268659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9B74-3627-C29A-5BBB-CDD8CF7027E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7521339-E71E-CD1E-90A0-9F21D0D10544}"/>
              </a:ext>
            </a:extLst>
          </p:cNvPr>
          <p:cNvSpPr>
            <a:spLocks noGrp="1"/>
          </p:cNvSpPr>
          <p:nvPr>
            <p:ph type="dt" sz="half" idx="10"/>
          </p:nvPr>
        </p:nvSpPr>
        <p:spPr/>
        <p:txBody>
          <a:bodyPr/>
          <a:lstStyle/>
          <a:p>
            <a:fld id="{3A2F3B1B-3CD6-450B-898F-F5FBAFE6B469}" type="datetimeFigureOut">
              <a:rPr lang="en-IN" smtClean="0"/>
              <a:t>08-11-2024</a:t>
            </a:fld>
            <a:endParaRPr lang="en-IN"/>
          </a:p>
        </p:txBody>
      </p:sp>
      <p:sp>
        <p:nvSpPr>
          <p:cNvPr id="4" name="Footer Placeholder 3">
            <a:extLst>
              <a:ext uri="{FF2B5EF4-FFF2-40B4-BE49-F238E27FC236}">
                <a16:creationId xmlns:a16="http://schemas.microsoft.com/office/drawing/2014/main" id="{E50B994C-B15E-4F0B-BA37-5547FF8BB6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DFEDD2A-0F71-0B57-571D-5D3B3AF9A963}"/>
              </a:ext>
            </a:extLst>
          </p:cNvPr>
          <p:cNvSpPr>
            <a:spLocks noGrp="1"/>
          </p:cNvSpPr>
          <p:nvPr>
            <p:ph type="sldNum" sz="quarter" idx="12"/>
          </p:nvPr>
        </p:nvSpPr>
        <p:spPr/>
        <p:txBody>
          <a:bodyPr/>
          <a:lstStyle/>
          <a:p>
            <a:fld id="{5DC22549-3981-452D-9661-3F1D680A9EB3}" type="slidenum">
              <a:rPr lang="en-IN" smtClean="0"/>
              <a:t>‹#›</a:t>
            </a:fld>
            <a:endParaRPr lang="en-IN"/>
          </a:p>
        </p:txBody>
      </p:sp>
    </p:spTree>
    <p:extLst>
      <p:ext uri="{BB962C8B-B14F-4D97-AF65-F5344CB8AC3E}">
        <p14:creationId xmlns:p14="http://schemas.microsoft.com/office/powerpoint/2010/main" val="2694674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44F20-7B9F-48DB-299C-B78283B79341}"/>
              </a:ext>
            </a:extLst>
          </p:cNvPr>
          <p:cNvSpPr>
            <a:spLocks noGrp="1"/>
          </p:cNvSpPr>
          <p:nvPr>
            <p:ph type="dt" sz="half" idx="10"/>
          </p:nvPr>
        </p:nvSpPr>
        <p:spPr/>
        <p:txBody>
          <a:bodyPr/>
          <a:lstStyle/>
          <a:p>
            <a:fld id="{3A2F3B1B-3CD6-450B-898F-F5FBAFE6B469}" type="datetimeFigureOut">
              <a:rPr lang="en-IN" smtClean="0"/>
              <a:t>08-11-2024</a:t>
            </a:fld>
            <a:endParaRPr lang="en-IN"/>
          </a:p>
        </p:txBody>
      </p:sp>
      <p:sp>
        <p:nvSpPr>
          <p:cNvPr id="3" name="Footer Placeholder 2">
            <a:extLst>
              <a:ext uri="{FF2B5EF4-FFF2-40B4-BE49-F238E27FC236}">
                <a16:creationId xmlns:a16="http://schemas.microsoft.com/office/drawing/2014/main" id="{7B0B70F4-C57C-EA04-3175-021800F3CB4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DE8D407-9B63-D483-B5AD-A18A0434777B}"/>
              </a:ext>
            </a:extLst>
          </p:cNvPr>
          <p:cNvSpPr>
            <a:spLocks noGrp="1"/>
          </p:cNvSpPr>
          <p:nvPr>
            <p:ph type="sldNum" sz="quarter" idx="12"/>
          </p:nvPr>
        </p:nvSpPr>
        <p:spPr/>
        <p:txBody>
          <a:bodyPr/>
          <a:lstStyle/>
          <a:p>
            <a:fld id="{5DC22549-3981-452D-9661-3F1D680A9EB3}" type="slidenum">
              <a:rPr lang="en-IN" smtClean="0"/>
              <a:t>‹#›</a:t>
            </a:fld>
            <a:endParaRPr lang="en-IN"/>
          </a:p>
        </p:txBody>
      </p:sp>
    </p:spTree>
    <p:extLst>
      <p:ext uri="{BB962C8B-B14F-4D97-AF65-F5344CB8AC3E}">
        <p14:creationId xmlns:p14="http://schemas.microsoft.com/office/powerpoint/2010/main" val="1172098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B43A-E305-D8BB-F650-28C7DA7CFD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FAE5DFE-A789-3148-E22A-7F131B393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4E1D7A-A8E7-4900-A3FC-2843D918C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EC50C-EC14-6502-3544-4FB3E8FA3869}"/>
              </a:ext>
            </a:extLst>
          </p:cNvPr>
          <p:cNvSpPr>
            <a:spLocks noGrp="1"/>
          </p:cNvSpPr>
          <p:nvPr>
            <p:ph type="dt" sz="half" idx="10"/>
          </p:nvPr>
        </p:nvSpPr>
        <p:spPr/>
        <p:txBody>
          <a:bodyPr/>
          <a:lstStyle/>
          <a:p>
            <a:fld id="{3A2F3B1B-3CD6-450B-898F-F5FBAFE6B469}" type="datetimeFigureOut">
              <a:rPr lang="en-IN" smtClean="0"/>
              <a:t>08-11-2024</a:t>
            </a:fld>
            <a:endParaRPr lang="en-IN"/>
          </a:p>
        </p:txBody>
      </p:sp>
      <p:sp>
        <p:nvSpPr>
          <p:cNvPr id="6" name="Footer Placeholder 5">
            <a:extLst>
              <a:ext uri="{FF2B5EF4-FFF2-40B4-BE49-F238E27FC236}">
                <a16:creationId xmlns:a16="http://schemas.microsoft.com/office/drawing/2014/main" id="{254856CB-D58F-E47E-3DAD-8F8D3F0235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8CFD7C-2965-23E3-CE18-AD3D7B74F380}"/>
              </a:ext>
            </a:extLst>
          </p:cNvPr>
          <p:cNvSpPr>
            <a:spLocks noGrp="1"/>
          </p:cNvSpPr>
          <p:nvPr>
            <p:ph type="sldNum" sz="quarter" idx="12"/>
          </p:nvPr>
        </p:nvSpPr>
        <p:spPr/>
        <p:txBody>
          <a:bodyPr/>
          <a:lstStyle/>
          <a:p>
            <a:fld id="{5DC22549-3981-452D-9661-3F1D680A9EB3}" type="slidenum">
              <a:rPr lang="en-IN" smtClean="0"/>
              <a:t>‹#›</a:t>
            </a:fld>
            <a:endParaRPr lang="en-IN"/>
          </a:p>
        </p:txBody>
      </p:sp>
    </p:spTree>
    <p:extLst>
      <p:ext uri="{BB962C8B-B14F-4D97-AF65-F5344CB8AC3E}">
        <p14:creationId xmlns:p14="http://schemas.microsoft.com/office/powerpoint/2010/main" val="211339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8CC3-C5F7-8466-A661-603EEA5C22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E30E8A-8BAE-BA2A-BFF7-1CDC1B4DAE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75AAFB-E657-50AD-2DFA-D8DBBCF416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04B83-1342-9F1A-BEBC-3BA934831A0A}"/>
              </a:ext>
            </a:extLst>
          </p:cNvPr>
          <p:cNvSpPr>
            <a:spLocks noGrp="1"/>
          </p:cNvSpPr>
          <p:nvPr>
            <p:ph type="dt" sz="half" idx="10"/>
          </p:nvPr>
        </p:nvSpPr>
        <p:spPr/>
        <p:txBody>
          <a:bodyPr/>
          <a:lstStyle/>
          <a:p>
            <a:fld id="{3A2F3B1B-3CD6-450B-898F-F5FBAFE6B469}" type="datetimeFigureOut">
              <a:rPr lang="en-IN" smtClean="0"/>
              <a:t>08-11-2024</a:t>
            </a:fld>
            <a:endParaRPr lang="en-IN"/>
          </a:p>
        </p:txBody>
      </p:sp>
      <p:sp>
        <p:nvSpPr>
          <p:cNvPr id="6" name="Footer Placeholder 5">
            <a:extLst>
              <a:ext uri="{FF2B5EF4-FFF2-40B4-BE49-F238E27FC236}">
                <a16:creationId xmlns:a16="http://schemas.microsoft.com/office/drawing/2014/main" id="{D1651637-D9C8-5A6A-6C98-83811DA226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0A47CE-1912-E192-A24B-703A869B0201}"/>
              </a:ext>
            </a:extLst>
          </p:cNvPr>
          <p:cNvSpPr>
            <a:spLocks noGrp="1"/>
          </p:cNvSpPr>
          <p:nvPr>
            <p:ph type="sldNum" sz="quarter" idx="12"/>
          </p:nvPr>
        </p:nvSpPr>
        <p:spPr/>
        <p:txBody>
          <a:bodyPr/>
          <a:lstStyle/>
          <a:p>
            <a:fld id="{5DC22549-3981-452D-9661-3F1D680A9EB3}" type="slidenum">
              <a:rPr lang="en-IN" smtClean="0"/>
              <a:t>‹#›</a:t>
            </a:fld>
            <a:endParaRPr lang="en-IN"/>
          </a:p>
        </p:txBody>
      </p:sp>
    </p:spTree>
    <p:extLst>
      <p:ext uri="{BB962C8B-B14F-4D97-AF65-F5344CB8AC3E}">
        <p14:creationId xmlns:p14="http://schemas.microsoft.com/office/powerpoint/2010/main" val="812009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4E4921-D9EB-3AAE-7C80-EA3104B8A3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C2DDF1-D59D-6217-0FF8-57952BFAF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611341-5099-CCB2-92C3-8D2D0C8D4E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2F3B1B-3CD6-450B-898F-F5FBAFE6B469}" type="datetimeFigureOut">
              <a:rPr lang="en-IN" smtClean="0"/>
              <a:t>08-11-2024</a:t>
            </a:fld>
            <a:endParaRPr lang="en-IN"/>
          </a:p>
        </p:txBody>
      </p:sp>
      <p:sp>
        <p:nvSpPr>
          <p:cNvPr id="5" name="Footer Placeholder 4">
            <a:extLst>
              <a:ext uri="{FF2B5EF4-FFF2-40B4-BE49-F238E27FC236}">
                <a16:creationId xmlns:a16="http://schemas.microsoft.com/office/drawing/2014/main" id="{0E89FBB3-64DC-159E-4EB3-EA39A3AC1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4FDCBF-4D20-A7E0-FF98-371BCC967E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22549-3981-452D-9661-3F1D680A9EB3}" type="slidenum">
              <a:rPr lang="en-IN" smtClean="0"/>
              <a:t>‹#›</a:t>
            </a:fld>
            <a:endParaRPr lang="en-IN"/>
          </a:p>
        </p:txBody>
      </p:sp>
    </p:spTree>
    <p:extLst>
      <p:ext uri="{BB962C8B-B14F-4D97-AF65-F5344CB8AC3E}">
        <p14:creationId xmlns:p14="http://schemas.microsoft.com/office/powerpoint/2010/main" val="875324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9CB8F-8F78-103F-3561-75A120677278}"/>
              </a:ext>
            </a:extLst>
          </p:cNvPr>
          <p:cNvSpPr>
            <a:spLocks noGrp="1"/>
          </p:cNvSpPr>
          <p:nvPr>
            <p:ph type="ctrTitle"/>
          </p:nvPr>
        </p:nvSpPr>
        <p:spPr>
          <a:xfrm>
            <a:off x="1524000" y="135718"/>
            <a:ext cx="9144000" cy="3610547"/>
          </a:xfrm>
        </p:spPr>
        <p:txBody>
          <a:bodyPr>
            <a:normAutofit/>
          </a:bodyPr>
          <a:lstStyle/>
          <a:p>
            <a:r>
              <a:rPr lang="en-IN" sz="4800" b="1" dirty="0">
                <a:latin typeface="Times New Roman" panose="02020603050405020304" pitchFamily="18" charset="0"/>
                <a:cs typeface="Times New Roman" panose="02020603050405020304" pitchFamily="18" charset="0"/>
              </a:rPr>
              <a:t>Recommending Enriched Nutrition Diet Using Predictive Analytics</a:t>
            </a:r>
          </a:p>
        </p:txBody>
      </p:sp>
      <p:sp>
        <p:nvSpPr>
          <p:cNvPr id="3" name="Subtitle 2">
            <a:extLst>
              <a:ext uri="{FF2B5EF4-FFF2-40B4-BE49-F238E27FC236}">
                <a16:creationId xmlns:a16="http://schemas.microsoft.com/office/drawing/2014/main" id="{64DAA7B6-B64D-702F-4E40-2B0127223CD2}"/>
              </a:ext>
            </a:extLst>
          </p:cNvPr>
          <p:cNvSpPr>
            <a:spLocks noGrp="1"/>
          </p:cNvSpPr>
          <p:nvPr>
            <p:ph type="subTitle" idx="1"/>
          </p:nvPr>
        </p:nvSpPr>
        <p:spPr>
          <a:xfrm>
            <a:off x="1524000" y="3838340"/>
            <a:ext cx="9144000" cy="1655762"/>
          </a:xfrm>
        </p:spPr>
        <p:txBody>
          <a:bodyPr/>
          <a:lstStyle/>
          <a:p>
            <a:r>
              <a:rPr lang="en-IN" dirty="0">
                <a:latin typeface="Times New Roman" panose="02020603050405020304" pitchFamily="18" charset="0"/>
                <a:cs typeface="Times New Roman" panose="02020603050405020304" pitchFamily="18" charset="0"/>
              </a:rPr>
              <a:t>Guided By</a:t>
            </a:r>
          </a:p>
          <a:p>
            <a:r>
              <a:rPr lang="en-IN" dirty="0" err="1">
                <a:latin typeface="Times New Roman" panose="02020603050405020304" pitchFamily="18" charset="0"/>
                <a:cs typeface="Times New Roman" panose="02020603050405020304" pitchFamily="18" charset="0"/>
              </a:rPr>
              <a:t>Mr.K.Vignesh</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CSE Department.</a:t>
            </a:r>
          </a:p>
        </p:txBody>
      </p:sp>
    </p:spTree>
    <p:extLst>
      <p:ext uri="{BB962C8B-B14F-4D97-AF65-F5344CB8AC3E}">
        <p14:creationId xmlns:p14="http://schemas.microsoft.com/office/powerpoint/2010/main" val="3890970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EA2CEB-1D20-211C-4849-61669877D162}"/>
              </a:ext>
            </a:extLst>
          </p:cNvPr>
          <p:cNvSpPr>
            <a:spLocks noGrp="1"/>
          </p:cNvSpPr>
          <p:nvPr>
            <p:ph idx="1"/>
          </p:nvPr>
        </p:nvSpPr>
        <p:spPr>
          <a:xfrm>
            <a:off x="838200" y="1140431"/>
            <a:ext cx="10515600" cy="5036532"/>
          </a:xfrm>
        </p:spPr>
        <p:txBody>
          <a:bodyPr/>
          <a:lstStyle/>
          <a:p>
            <a:pPr marL="0" indent="0" algn="l">
              <a:buNone/>
            </a:pPr>
            <a:r>
              <a:rPr lang="en-US" b="1" i="0" dirty="0">
                <a:effectLst/>
                <a:latin typeface="Times New Roman" panose="02020603050405020304" pitchFamily="18" charset="0"/>
                <a:cs typeface="Times New Roman" panose="02020603050405020304" pitchFamily="18" charset="0"/>
              </a:rPr>
              <a:t>Filtering Algorithm</a:t>
            </a:r>
          </a:p>
          <a:p>
            <a:pPr marL="0" indent="0" algn="l">
              <a:buNone/>
            </a:pPr>
            <a:r>
              <a:rPr lang="en-US" b="0" i="0" dirty="0">
                <a:solidFill>
                  <a:srgbClr val="374151"/>
                </a:solidFill>
                <a:effectLst/>
                <a:latin typeface="Times New Roman" panose="02020603050405020304" pitchFamily="18" charset="0"/>
                <a:cs typeface="Times New Roman" panose="02020603050405020304" pitchFamily="18" charset="0"/>
              </a:rPr>
              <a:t>A filtering algorithm is applied to the preprocessed data to generate a list of recommended diets. The filtering algorithm can be based on various factors, such as nutritional values, dietary restrictions, and user preferences.</a:t>
            </a:r>
          </a:p>
          <a:p>
            <a:pPr marL="0" indent="0" algn="l">
              <a:buNone/>
            </a:pPr>
            <a:endParaRPr lang="en-US" b="0" i="0" dirty="0">
              <a:solidFill>
                <a:srgbClr val="374151"/>
              </a:solidFill>
              <a:effectLst/>
              <a:latin typeface="Times New Roman" panose="02020603050405020304" pitchFamily="18" charset="0"/>
              <a:cs typeface="Times New Roman" panose="02020603050405020304" pitchFamily="18" charset="0"/>
            </a:endParaRPr>
          </a:p>
          <a:p>
            <a:pPr marL="0" indent="0" algn="l">
              <a:buNone/>
            </a:pPr>
            <a:r>
              <a:rPr lang="en-US" b="1" i="0" dirty="0">
                <a:effectLst/>
                <a:latin typeface="Times New Roman" panose="02020603050405020304" pitchFamily="18" charset="0"/>
                <a:cs typeface="Times New Roman" panose="02020603050405020304" pitchFamily="18" charset="0"/>
              </a:rPr>
              <a:t>Diet Recommendation</a:t>
            </a:r>
          </a:p>
          <a:p>
            <a:pPr marL="0" indent="0" algn="l">
              <a:buNone/>
            </a:pPr>
            <a:r>
              <a:rPr lang="en-US" b="0" i="0" dirty="0">
                <a:solidFill>
                  <a:srgbClr val="374151"/>
                </a:solidFill>
                <a:effectLst/>
                <a:latin typeface="Times New Roman" panose="02020603050405020304" pitchFamily="18" charset="0"/>
                <a:cs typeface="Times New Roman" panose="02020603050405020304" pitchFamily="18" charset="0"/>
              </a:rPr>
              <a:t>The filtered list of diets is then ranked based on their nutritional values and relevance to the user's input data. The top-ranked diets are recommended to the user.</a:t>
            </a:r>
          </a:p>
          <a:p>
            <a:endParaRPr lang="en-IN" dirty="0"/>
          </a:p>
        </p:txBody>
      </p:sp>
    </p:spTree>
    <p:extLst>
      <p:ext uri="{BB962C8B-B14F-4D97-AF65-F5344CB8AC3E}">
        <p14:creationId xmlns:p14="http://schemas.microsoft.com/office/powerpoint/2010/main" val="4275758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D662B-FDE5-E6AE-2942-E2DDC145641E}"/>
              </a:ext>
            </a:extLst>
          </p:cNvPr>
          <p:cNvSpPr>
            <a:spLocks noGrp="1"/>
          </p:cNvSpPr>
          <p:nvPr>
            <p:ph type="title"/>
          </p:nvPr>
        </p:nvSpPr>
        <p:spPr>
          <a:xfrm>
            <a:off x="838200" y="500062"/>
            <a:ext cx="10515600" cy="1325563"/>
          </a:xfrm>
        </p:spPr>
        <p:txBody>
          <a:bodyPr/>
          <a:lstStyle/>
          <a:p>
            <a:r>
              <a:rPr lang="en-IN" b="1" dirty="0">
                <a:latin typeface="Times New Roman" panose="02020603050405020304" pitchFamily="18" charset="0"/>
                <a:cs typeface="Times New Roman" panose="02020603050405020304" pitchFamily="18" charset="0"/>
              </a:rPr>
              <a:t>REQUIREMENTS </a:t>
            </a:r>
          </a:p>
        </p:txBody>
      </p:sp>
      <p:sp>
        <p:nvSpPr>
          <p:cNvPr id="3" name="Content Placeholder 2">
            <a:extLst>
              <a:ext uri="{FF2B5EF4-FFF2-40B4-BE49-F238E27FC236}">
                <a16:creationId xmlns:a16="http://schemas.microsoft.com/office/drawing/2014/main" id="{8BF537E4-32BD-128A-EA2F-66602D3E45FE}"/>
              </a:ext>
            </a:extLst>
          </p:cNvPr>
          <p:cNvSpPr>
            <a:spLocks noGrp="1"/>
          </p:cNvSpPr>
          <p:nvPr>
            <p:ph idx="1"/>
          </p:nvPr>
        </p:nvSpPr>
        <p:spPr/>
        <p:txBody>
          <a:bodyPr/>
          <a:lstStyle/>
          <a:p>
            <a:pPr marL="0" indent="0" algn="l">
              <a:buNone/>
            </a:pPr>
            <a:r>
              <a:rPr lang="en-IN" sz="3200" b="1" i="0" dirty="0">
                <a:effectLst/>
                <a:latin typeface="Times New Roman" panose="02020603050405020304" pitchFamily="18" charset="0"/>
                <a:cs typeface="Times New Roman" panose="02020603050405020304" pitchFamily="18" charset="0"/>
              </a:rPr>
              <a:t>User Input</a:t>
            </a:r>
            <a:r>
              <a:rPr lang="en-IN" sz="3200" b="0" i="0" dirty="0">
                <a:solidFill>
                  <a:srgbClr val="374151"/>
                </a:solidFill>
                <a:effectLst/>
                <a:latin typeface="Times New Roman" panose="02020603050405020304" pitchFamily="18" charset="0"/>
                <a:cs typeface="Times New Roman" panose="02020603050405020304" pitchFamily="18" charset="0"/>
              </a:rPr>
              <a:t>: Demographic information (age, gender, height, weight, etc.)</a:t>
            </a:r>
          </a:p>
          <a:p>
            <a:pPr marL="0" indent="0" algn="l">
              <a:buNone/>
            </a:pPr>
            <a:r>
              <a:rPr lang="en-IN" sz="3200" b="0" i="0" dirty="0">
                <a:solidFill>
                  <a:srgbClr val="374151"/>
                </a:solidFill>
                <a:effectLst/>
                <a:latin typeface="Times New Roman" panose="02020603050405020304" pitchFamily="18" charset="0"/>
                <a:cs typeface="Times New Roman" panose="02020603050405020304" pitchFamily="18" charset="0"/>
              </a:rPr>
              <a:t>Dietary preferences (vegetarian, non Vegetarian.)</a:t>
            </a:r>
          </a:p>
          <a:p>
            <a:pPr marL="0" indent="0" algn="l">
              <a:buNone/>
            </a:pPr>
            <a:r>
              <a:rPr lang="en-IN" sz="3200" b="0" i="0" dirty="0">
                <a:solidFill>
                  <a:srgbClr val="374151"/>
                </a:solidFill>
                <a:effectLst/>
                <a:latin typeface="Times New Roman" panose="02020603050405020304" pitchFamily="18" charset="0"/>
                <a:cs typeface="Times New Roman" panose="02020603050405020304" pitchFamily="18" charset="0"/>
              </a:rPr>
              <a:t>Health goals (weight loss, muscle gain, etc.)</a:t>
            </a:r>
          </a:p>
          <a:p>
            <a:pPr marL="0" indent="0" algn="l">
              <a:buNone/>
            </a:pPr>
            <a:r>
              <a:rPr lang="en-IN" sz="3200" b="0" i="0" dirty="0">
                <a:solidFill>
                  <a:srgbClr val="374151"/>
                </a:solidFill>
                <a:effectLst/>
                <a:latin typeface="Times New Roman" panose="02020603050405020304" pitchFamily="18" charset="0"/>
                <a:cs typeface="Times New Roman" panose="02020603050405020304" pitchFamily="18" charset="0"/>
              </a:rPr>
              <a:t>Medical conditions (diabetes, hypertension, etc.)</a:t>
            </a:r>
          </a:p>
          <a:p>
            <a:pPr marL="0" indent="0" algn="l">
              <a:buNone/>
            </a:pPr>
            <a:r>
              <a:rPr lang="en-US" sz="3200" b="1" i="0" dirty="0">
                <a:solidFill>
                  <a:srgbClr val="374151"/>
                </a:solidFill>
                <a:effectLst/>
                <a:latin typeface="Times New Roman" panose="02020603050405020304" pitchFamily="18" charset="0"/>
                <a:cs typeface="Times New Roman" panose="02020603050405020304" pitchFamily="18" charset="0"/>
              </a:rPr>
              <a:t>Nutrition Data</a:t>
            </a:r>
            <a:r>
              <a:rPr lang="en-US" sz="3200" b="0" i="0" dirty="0">
                <a:solidFill>
                  <a:srgbClr val="374151"/>
                </a:solidFill>
                <a:effectLst/>
                <a:latin typeface="Times New Roman" panose="02020603050405020304" pitchFamily="18" charset="0"/>
                <a:cs typeface="Times New Roman" panose="02020603050405020304" pitchFamily="18" charset="0"/>
              </a:rPr>
              <a:t>:</a:t>
            </a: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Comprehensive database of foods and their nutritional content  Macronutrient and micronutrient data for each food item</a:t>
            </a:r>
          </a:p>
          <a:p>
            <a:pPr algn="l">
              <a:buFont typeface="Arial" panose="020B0604020202020204" pitchFamily="34" charset="0"/>
              <a:buChar char="•"/>
            </a:pPr>
            <a:endParaRPr lang="en-IN" b="0" i="0" dirty="0">
              <a:solidFill>
                <a:srgbClr val="374151"/>
              </a:solidFill>
              <a:effectLst/>
              <a:latin typeface="__Inter_aaf875"/>
            </a:endParaRPr>
          </a:p>
          <a:p>
            <a:endParaRPr lang="en-IN" dirty="0"/>
          </a:p>
        </p:txBody>
      </p:sp>
    </p:spTree>
    <p:extLst>
      <p:ext uri="{BB962C8B-B14F-4D97-AF65-F5344CB8AC3E}">
        <p14:creationId xmlns:p14="http://schemas.microsoft.com/office/powerpoint/2010/main" val="181612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FA9F-390D-2D8B-1DCC-68D2D747FAD0}"/>
              </a:ext>
            </a:extLst>
          </p:cNvPr>
          <p:cNvSpPr>
            <a:spLocks noGrp="1"/>
          </p:cNvSpPr>
          <p:nvPr>
            <p:ph type="title"/>
          </p:nvPr>
        </p:nvSpPr>
        <p:spPr>
          <a:xfrm>
            <a:off x="663539" y="293206"/>
            <a:ext cx="10515600" cy="1325563"/>
          </a:xfrm>
        </p:spPr>
        <p:txBody>
          <a:bodyPr/>
          <a:lstStyle/>
          <a:p>
            <a:r>
              <a:rPr lang="en-IN" b="1" dirty="0">
                <a:latin typeface="Times New Roman" panose="02020603050405020304" pitchFamily="18" charset="0"/>
                <a:cs typeface="Times New Roman" panose="02020603050405020304" pitchFamily="18" charset="0"/>
              </a:rPr>
              <a:t>REQUIREMENTS </a:t>
            </a:r>
            <a:endParaRPr lang="en-IN" b="1" dirty="0"/>
          </a:p>
        </p:txBody>
      </p:sp>
      <p:sp>
        <p:nvSpPr>
          <p:cNvPr id="3" name="Content Placeholder 2">
            <a:extLst>
              <a:ext uri="{FF2B5EF4-FFF2-40B4-BE49-F238E27FC236}">
                <a16:creationId xmlns:a16="http://schemas.microsoft.com/office/drawing/2014/main" id="{E3B83083-E372-AA53-AD64-1838DC3A63F6}"/>
              </a:ext>
            </a:extLst>
          </p:cNvPr>
          <p:cNvSpPr>
            <a:spLocks noGrp="1"/>
          </p:cNvSpPr>
          <p:nvPr>
            <p:ph idx="1"/>
          </p:nvPr>
        </p:nvSpPr>
        <p:spPr>
          <a:xfrm>
            <a:off x="735458" y="1414657"/>
            <a:ext cx="10515600" cy="5078217"/>
          </a:xfrm>
        </p:spPr>
        <p:txBody>
          <a:bodyPr>
            <a:noAutofit/>
          </a:bodyPr>
          <a:lstStyle/>
          <a:p>
            <a:pPr marL="0" indent="0" algn="l">
              <a:buNone/>
            </a:pPr>
            <a:r>
              <a:rPr lang="en-US" sz="3200" b="1" i="0" dirty="0">
                <a:solidFill>
                  <a:srgbClr val="374151"/>
                </a:solidFill>
                <a:effectLst/>
                <a:latin typeface="Times New Roman" panose="02020603050405020304" pitchFamily="18" charset="0"/>
                <a:cs typeface="Times New Roman" panose="02020603050405020304" pitchFamily="18" charset="0"/>
              </a:rPr>
              <a:t>Predictive Analytics</a:t>
            </a:r>
            <a:r>
              <a:rPr lang="en-US" sz="3200" b="0" i="0" dirty="0">
                <a:solidFill>
                  <a:srgbClr val="374151"/>
                </a:solidFill>
                <a:effectLst/>
                <a:latin typeface="Times New Roman" panose="02020603050405020304" pitchFamily="18" charset="0"/>
                <a:cs typeface="Times New Roman" panose="02020603050405020304" pitchFamily="18" charset="0"/>
              </a:rPr>
              <a:t>:</a:t>
            </a: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Machine learning algorithms to predict daily caloric needs and macronutrient distribution</a:t>
            </a: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Ability to analyze user input and nutrition data to provide personalized recommendations</a:t>
            </a:r>
          </a:p>
          <a:p>
            <a:pPr marL="0" indent="0" algn="l">
              <a:buNone/>
            </a:pPr>
            <a:r>
              <a:rPr lang="en-US" sz="3200" b="1" i="0" dirty="0">
                <a:solidFill>
                  <a:srgbClr val="374151"/>
                </a:solidFill>
                <a:effectLst/>
                <a:latin typeface="Times New Roman" panose="02020603050405020304" pitchFamily="18" charset="0"/>
                <a:cs typeface="Times New Roman" panose="02020603050405020304" pitchFamily="18" charset="0"/>
              </a:rPr>
              <a:t>User Interface</a:t>
            </a:r>
            <a:r>
              <a:rPr lang="en-US" sz="3200" b="0" i="0" dirty="0">
                <a:solidFill>
                  <a:srgbClr val="374151"/>
                </a:solidFill>
                <a:effectLst/>
                <a:latin typeface="Times New Roman" panose="02020603050405020304" pitchFamily="18" charset="0"/>
                <a:cs typeface="Times New Roman" panose="02020603050405020304" pitchFamily="18" charset="0"/>
              </a:rPr>
              <a:t>:</a:t>
            </a: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User-friendly interface for inputting user data and viewing recommendations</a:t>
            </a: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Ability to track progress and adjust recommendations based on user feedback</a:t>
            </a:r>
          </a:p>
          <a:p>
            <a:pPr marL="0" indent="0">
              <a:buNone/>
            </a:pPr>
            <a:br>
              <a:rPr lang="en-US" sz="3200" dirty="0"/>
            </a:br>
            <a:endParaRPr lang="en-IN" sz="3200" dirty="0"/>
          </a:p>
        </p:txBody>
      </p:sp>
    </p:spTree>
    <p:extLst>
      <p:ext uri="{BB962C8B-B14F-4D97-AF65-F5344CB8AC3E}">
        <p14:creationId xmlns:p14="http://schemas.microsoft.com/office/powerpoint/2010/main" val="733648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D23-6E8D-FB3A-D05A-0361A533B8C6}"/>
              </a:ext>
            </a:extLst>
          </p:cNvPr>
          <p:cNvSpPr>
            <a:spLocks noGrp="1"/>
          </p:cNvSpPr>
          <p:nvPr>
            <p:ph type="title"/>
          </p:nvPr>
        </p:nvSpPr>
        <p:spPr>
          <a:xfrm>
            <a:off x="756007" y="500062"/>
            <a:ext cx="10515600" cy="1325563"/>
          </a:xfrm>
        </p:spPr>
        <p:txBody>
          <a:bodyPr/>
          <a:lstStyle/>
          <a:p>
            <a:r>
              <a:rPr lang="en-IN" b="1" dirty="0">
                <a:latin typeface="Times New Roman" panose="02020603050405020304" pitchFamily="18" charset="0"/>
                <a:cs typeface="Times New Roman" panose="02020603050405020304" pitchFamily="18" charset="0"/>
              </a:rPr>
              <a:t>DESIGN ARCHITECTURE</a:t>
            </a:r>
          </a:p>
        </p:txBody>
      </p:sp>
      <p:sp>
        <p:nvSpPr>
          <p:cNvPr id="3" name="Content Placeholder 2">
            <a:extLst>
              <a:ext uri="{FF2B5EF4-FFF2-40B4-BE49-F238E27FC236}">
                <a16:creationId xmlns:a16="http://schemas.microsoft.com/office/drawing/2014/main" id="{20C27B5E-6712-4B18-0720-5DA88228EAD9}"/>
              </a:ext>
            </a:extLst>
          </p:cNvPr>
          <p:cNvSpPr>
            <a:spLocks noGrp="1"/>
          </p:cNvSpPr>
          <p:nvPr>
            <p:ph idx="1"/>
          </p:nvPr>
        </p:nvSpPr>
        <p:spPr/>
        <p:txBody>
          <a:bodyPr/>
          <a:lstStyle/>
          <a:p>
            <a:pPr marL="0" indent="0" algn="l">
              <a:buNone/>
            </a:pPr>
            <a:r>
              <a:rPr lang="en-US" sz="3200" b="1" i="0" dirty="0">
                <a:solidFill>
                  <a:srgbClr val="374151"/>
                </a:solidFill>
                <a:effectLst/>
                <a:latin typeface="Times New Roman" panose="02020603050405020304" pitchFamily="18" charset="0"/>
                <a:cs typeface="Times New Roman" panose="02020603050405020304" pitchFamily="18" charset="0"/>
              </a:rPr>
              <a:t>Frontend</a:t>
            </a:r>
            <a:r>
              <a:rPr lang="en-US" sz="3200" b="0" i="0" dirty="0">
                <a:solidFill>
                  <a:srgbClr val="374151"/>
                </a:solidFill>
                <a:effectLst/>
                <a:latin typeface="Times New Roman" panose="02020603050405020304" pitchFamily="18" charset="0"/>
                <a:cs typeface="Times New Roman" panose="02020603050405020304" pitchFamily="18" charset="0"/>
              </a:rPr>
              <a:t>:</a:t>
            </a: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User interface built using HTML, CSS, and JavaScript</a:t>
            </a: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Responsive design for mobile and desktop devices</a:t>
            </a:r>
          </a:p>
          <a:p>
            <a:pPr marL="0" indent="0" algn="l">
              <a:buNone/>
            </a:pPr>
            <a:r>
              <a:rPr lang="en-US" sz="3200" b="1" i="0" dirty="0">
                <a:solidFill>
                  <a:srgbClr val="374151"/>
                </a:solidFill>
                <a:effectLst/>
                <a:latin typeface="Times New Roman" panose="02020603050405020304" pitchFamily="18" charset="0"/>
                <a:cs typeface="Times New Roman" panose="02020603050405020304" pitchFamily="18" charset="0"/>
              </a:rPr>
              <a:t>Backend</a:t>
            </a:r>
            <a:r>
              <a:rPr lang="en-US" sz="3200" dirty="0">
                <a:solidFill>
                  <a:srgbClr val="374151"/>
                </a:solidFill>
                <a:latin typeface="Times New Roman" panose="02020603050405020304" pitchFamily="18" charset="0"/>
                <a:cs typeface="Times New Roman" panose="02020603050405020304" pitchFamily="18" charset="0"/>
              </a:rPr>
              <a:t>:</a:t>
            </a:r>
            <a:endParaRPr lang="en-US" sz="3200" b="0" i="0" dirty="0">
              <a:solidFill>
                <a:srgbClr val="374151"/>
              </a:solidFill>
              <a:effectLst/>
              <a:latin typeface="Times New Roman" panose="02020603050405020304" pitchFamily="18" charset="0"/>
              <a:cs typeface="Times New Roman" panose="02020603050405020304" pitchFamily="18" charset="0"/>
            </a:endParaRP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Server-side logic built using Python ,Flask</a:t>
            </a: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Integration with machine learning libraries </a:t>
            </a: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API connectivity for data storage and retrieval</a:t>
            </a:r>
          </a:p>
          <a:p>
            <a:pPr marL="0" indent="0">
              <a:buNone/>
            </a:pPr>
            <a:endParaRPr lang="en-IN" dirty="0"/>
          </a:p>
        </p:txBody>
      </p:sp>
    </p:spTree>
    <p:extLst>
      <p:ext uri="{BB962C8B-B14F-4D97-AF65-F5344CB8AC3E}">
        <p14:creationId xmlns:p14="http://schemas.microsoft.com/office/powerpoint/2010/main" val="133284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F3C776-9B86-DFD7-D20E-C7334318FAAD}"/>
              </a:ext>
            </a:extLst>
          </p:cNvPr>
          <p:cNvSpPr>
            <a:spLocks noGrp="1"/>
          </p:cNvSpPr>
          <p:nvPr>
            <p:ph idx="1"/>
          </p:nvPr>
        </p:nvSpPr>
        <p:spPr>
          <a:xfrm>
            <a:off x="427730" y="603230"/>
            <a:ext cx="10388029" cy="5426950"/>
          </a:xfrm>
        </p:spPr>
        <p:txBody>
          <a:bodyPr>
            <a:noAutofit/>
          </a:bodyPr>
          <a:lstStyle/>
          <a:p>
            <a:pPr marL="0" indent="0">
              <a:buNone/>
            </a:pPr>
            <a:r>
              <a:rPr lang="en-IN" sz="4800" b="1" i="0" dirty="0">
                <a:effectLst/>
                <a:latin typeface="Times New Roman" panose="02020603050405020304" pitchFamily="18" charset="0"/>
                <a:cs typeface="Times New Roman" panose="02020603050405020304" pitchFamily="18" charset="0"/>
              </a:rPr>
              <a:t>Machine Learning Model</a:t>
            </a:r>
            <a:endParaRPr lang="en-IN" sz="1400" b="1" i="0" dirty="0">
              <a:effectLst/>
              <a:latin typeface="Times New Roman" panose="02020603050405020304" pitchFamily="18" charset="0"/>
              <a:cs typeface="Times New Roman" panose="02020603050405020304" pitchFamily="18" charset="0"/>
            </a:endParaRPr>
          </a:p>
          <a:p>
            <a:pPr marL="0" indent="0" algn="l">
              <a:buNone/>
            </a:pPr>
            <a:r>
              <a:rPr lang="en-US" b="1" i="0" dirty="0">
                <a:solidFill>
                  <a:srgbClr val="374151"/>
                </a:solidFill>
                <a:effectLst/>
                <a:latin typeface="Times New Roman" panose="02020603050405020304" pitchFamily="18" charset="0"/>
                <a:cs typeface="Times New Roman" panose="02020603050405020304" pitchFamily="18" charset="0"/>
              </a:rPr>
              <a:t>Data Preprocessing</a:t>
            </a:r>
            <a:r>
              <a:rPr lang="en-US" b="0" i="0" dirty="0">
                <a:solidFill>
                  <a:srgbClr val="374151"/>
                </a:solidFill>
                <a:effectLst/>
                <a:latin typeface="Times New Roman" panose="02020603050405020304" pitchFamily="18" charset="0"/>
                <a:cs typeface="Times New Roman" panose="02020603050405020304" pitchFamily="18" charset="0"/>
              </a:rPr>
              <a:t>:</a:t>
            </a:r>
          </a:p>
          <a:p>
            <a:pPr marL="0" indent="0" algn="l">
              <a:buNone/>
            </a:pPr>
            <a:r>
              <a:rPr lang="en-US" b="0" i="0" dirty="0">
                <a:solidFill>
                  <a:srgbClr val="374151"/>
                </a:solidFill>
                <a:effectLst/>
                <a:latin typeface="Times New Roman" panose="02020603050405020304" pitchFamily="18" charset="0"/>
                <a:cs typeface="Times New Roman" panose="02020603050405020304" pitchFamily="18" charset="0"/>
              </a:rPr>
              <a:t>Cleaning and preprocessing of user input and nutrition data</a:t>
            </a:r>
          </a:p>
          <a:p>
            <a:pPr marL="0" indent="0" algn="l">
              <a:buNone/>
            </a:pPr>
            <a:r>
              <a:rPr lang="en-US" b="0" i="0" dirty="0">
                <a:solidFill>
                  <a:srgbClr val="374151"/>
                </a:solidFill>
                <a:effectLst/>
                <a:latin typeface="Times New Roman" panose="02020603050405020304" pitchFamily="18" charset="0"/>
                <a:cs typeface="Times New Roman" panose="02020603050405020304" pitchFamily="18" charset="0"/>
              </a:rPr>
              <a:t>Feature engineering to extract relevant features from user data.</a:t>
            </a:r>
          </a:p>
          <a:p>
            <a:pPr marL="0" indent="0" algn="l">
              <a:buNone/>
            </a:pPr>
            <a:r>
              <a:rPr lang="en-US" b="1" i="0" dirty="0">
                <a:solidFill>
                  <a:srgbClr val="374151"/>
                </a:solidFill>
                <a:effectLst/>
                <a:latin typeface="Times New Roman" panose="02020603050405020304" pitchFamily="18" charset="0"/>
                <a:cs typeface="Times New Roman" panose="02020603050405020304" pitchFamily="18" charset="0"/>
              </a:rPr>
              <a:t>Model Training</a:t>
            </a:r>
            <a:r>
              <a:rPr lang="en-US" b="0" i="0" dirty="0">
                <a:solidFill>
                  <a:srgbClr val="374151"/>
                </a:solidFill>
                <a:effectLst/>
                <a:latin typeface="Times New Roman" panose="02020603050405020304" pitchFamily="18" charset="0"/>
                <a:cs typeface="Times New Roman" panose="02020603050405020304" pitchFamily="18" charset="0"/>
              </a:rPr>
              <a:t>:</a:t>
            </a:r>
          </a:p>
          <a:p>
            <a:pPr marL="0" indent="0" algn="l">
              <a:buNone/>
            </a:pPr>
            <a:r>
              <a:rPr lang="en-US" b="0" i="0" dirty="0">
                <a:solidFill>
                  <a:srgbClr val="374151"/>
                </a:solidFill>
                <a:effectLst/>
                <a:latin typeface="Times New Roman" panose="02020603050405020304" pitchFamily="18" charset="0"/>
                <a:cs typeface="Times New Roman" panose="02020603050405020304" pitchFamily="18" charset="0"/>
              </a:rPr>
              <a:t>Training of machine learning models using user data and nutrition information</a:t>
            </a:r>
          </a:p>
          <a:p>
            <a:pPr marL="0" indent="0" algn="l">
              <a:buNone/>
            </a:pPr>
            <a:r>
              <a:rPr lang="en-US" b="0" i="0" dirty="0">
                <a:solidFill>
                  <a:srgbClr val="374151"/>
                </a:solidFill>
                <a:effectLst/>
                <a:latin typeface="Times New Roman" panose="02020603050405020304" pitchFamily="18" charset="0"/>
                <a:cs typeface="Times New Roman" panose="02020603050405020304" pitchFamily="18" charset="0"/>
              </a:rPr>
              <a:t>Hyperparameter tuning for optimal model performance.</a:t>
            </a:r>
          </a:p>
          <a:p>
            <a:pPr marL="0" indent="0" algn="l">
              <a:buNone/>
            </a:pPr>
            <a:r>
              <a:rPr lang="en-US" b="1" i="0" dirty="0">
                <a:effectLst/>
                <a:latin typeface="Times New Roman" panose="02020603050405020304" pitchFamily="18" charset="0"/>
                <a:cs typeface="Times New Roman" panose="02020603050405020304" pitchFamily="18" charset="0"/>
              </a:rPr>
              <a:t>Model Deployment</a:t>
            </a:r>
            <a:r>
              <a:rPr lang="en-US" b="0" i="0" dirty="0">
                <a:solidFill>
                  <a:srgbClr val="374151"/>
                </a:solidFill>
                <a:effectLst/>
                <a:latin typeface="Times New Roman" panose="02020603050405020304" pitchFamily="18" charset="0"/>
                <a:cs typeface="Times New Roman" panose="02020603050405020304" pitchFamily="18" charset="0"/>
              </a:rPr>
              <a:t>:</a:t>
            </a:r>
          </a:p>
          <a:p>
            <a:pPr marL="0" indent="0" algn="l">
              <a:buNone/>
            </a:pPr>
            <a:r>
              <a:rPr lang="en-US" b="0" i="0" dirty="0">
                <a:solidFill>
                  <a:srgbClr val="374151"/>
                </a:solidFill>
                <a:effectLst/>
                <a:latin typeface="Times New Roman" panose="02020603050405020304" pitchFamily="18" charset="0"/>
                <a:cs typeface="Times New Roman" panose="02020603050405020304" pitchFamily="18" charset="0"/>
              </a:rPr>
              <a:t>Deployment of trained models in the backend for real-time prediction</a:t>
            </a:r>
          </a:p>
          <a:p>
            <a:pPr marL="0" indent="0">
              <a:buNone/>
            </a:pPr>
            <a:r>
              <a:rPr lang="en-US" b="0" i="0" dirty="0">
                <a:solidFill>
                  <a:srgbClr val="374151"/>
                </a:solidFill>
                <a:effectLst/>
                <a:latin typeface="Times New Roman" panose="02020603050405020304" pitchFamily="18" charset="0"/>
                <a:cs typeface="Times New Roman" panose="02020603050405020304" pitchFamily="18" charset="0"/>
              </a:rPr>
              <a:t>Integration with API for seamless data exchange.</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264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6F9F-A965-899D-96FE-8F844E8D7E3C}"/>
              </a:ext>
            </a:extLst>
          </p:cNvPr>
          <p:cNvSpPr>
            <a:spLocks noGrp="1"/>
          </p:cNvSpPr>
          <p:nvPr>
            <p:ph type="title"/>
          </p:nvPr>
        </p:nvSpPr>
        <p:spPr>
          <a:xfrm>
            <a:off x="342392" y="315595"/>
            <a:ext cx="10889796" cy="1418998"/>
          </a:xfrm>
        </p:spPr>
        <p:txBody>
          <a:bodyPr/>
          <a:lstStyle/>
          <a:p>
            <a:r>
              <a:rPr lang="en-US" sz="4000" b="1" dirty="0">
                <a:latin typeface="Times New Roman" panose="02020603050405020304" pitchFamily="18" charset="0"/>
                <a:cs typeface="Times New Roman" panose="02020603050405020304" pitchFamily="18" charset="0"/>
              </a:rPr>
              <a:t>What Our Model Can Do :</a:t>
            </a:r>
            <a:endParaRPr lang="en-IN" sz="4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840F3DB-952C-6529-79F5-B5810707C97B}"/>
              </a:ext>
            </a:extLst>
          </p:cNvPr>
          <p:cNvSpPr txBox="1"/>
          <p:nvPr/>
        </p:nvSpPr>
        <p:spPr>
          <a:xfrm>
            <a:off x="342392" y="1293843"/>
            <a:ext cx="11032035" cy="2677656"/>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Our food suggestion algorithm takes environmental implications into account in addition to your nutritional needs. We customize your plan using machine learning to your height, weight, and medical conditions, making sure it is sustainable and healthful.</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We assess the water and carbon footprint impacts of food on the environment. Our diet regimens maximize individual health and sustainability thanks to this dual approach</a:t>
            </a:r>
            <a:r>
              <a:rPr lang="en-US" sz="2400" dirty="0"/>
              <a:t>.</a:t>
            </a:r>
          </a:p>
          <a:p>
            <a:pPr algn="just"/>
            <a:endParaRPr lang="en-US" sz="2400" dirty="0"/>
          </a:p>
        </p:txBody>
      </p:sp>
      <p:sp>
        <p:nvSpPr>
          <p:cNvPr id="3" name="TextBox 2">
            <a:extLst>
              <a:ext uri="{FF2B5EF4-FFF2-40B4-BE49-F238E27FC236}">
                <a16:creationId xmlns:a16="http://schemas.microsoft.com/office/drawing/2014/main" id="{1F233FAD-F099-8B4D-57D3-C9A8F1EF38DE}"/>
              </a:ext>
            </a:extLst>
          </p:cNvPr>
          <p:cNvSpPr txBox="1"/>
          <p:nvPr/>
        </p:nvSpPr>
        <p:spPr>
          <a:xfrm>
            <a:off x="416559" y="3901440"/>
            <a:ext cx="9757587" cy="3046988"/>
          </a:xfrm>
          <a:prstGeom prst="rect">
            <a:avLst/>
          </a:prstGeom>
        </p:spPr>
        <p:txBody>
          <a:bodyPr wrap="square" rtlCol="0">
            <a:spAutoFit/>
          </a:bodyPr>
          <a:lstStyle/>
          <a:p>
            <a:pPr algn="just"/>
            <a:r>
              <a:rPr lang="en-US" sz="4000" b="1" dirty="0">
                <a:latin typeface="Times New Roman" panose="02020603050405020304" pitchFamily="18" charset="0"/>
                <a:cs typeface="Times New Roman" panose="02020603050405020304" pitchFamily="18" charset="0"/>
              </a:rPr>
              <a:t>Innovation:</a:t>
            </a:r>
          </a:p>
          <a:p>
            <a:pPr algn="just"/>
            <a:endParaRPr lang="en-US" b="1" dirty="0"/>
          </a:p>
          <a:p>
            <a:pPr algn="just"/>
            <a:r>
              <a:rPr lang="en-US" sz="2400" dirty="0">
                <a:latin typeface="Times New Roman" panose="02020603050405020304" pitchFamily="18" charset="0"/>
                <a:cs typeface="Times New Roman" panose="02020603050405020304" pitchFamily="18" charset="0"/>
              </a:rPr>
              <a:t>Make use of machine learning methods to develop a customized nutrition recommendation system, such as decision trees, random forests, or deep learning models. The best dietary plan will be produced by the model using user input, taking into account individual needs and objectives.</a:t>
            </a:r>
          </a:p>
          <a:p>
            <a:pPr algn="just"/>
            <a:endParaRPr lang="en-US" sz="2000" dirty="0"/>
          </a:p>
          <a:p>
            <a:pPr marL="0" indent="0" algn="just">
              <a:lnSpc>
                <a:spcPct val="100000"/>
              </a:lnSpc>
              <a:spcBef>
                <a:spcPts val="0"/>
              </a:spcBef>
              <a:buFontTx/>
              <a:buNone/>
            </a:pPr>
            <a:endParaRPr lang="en-IN"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76995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529D-939F-7C58-7EDA-767AACA6666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IMPLEMENTATION</a:t>
            </a:r>
          </a:p>
        </p:txBody>
      </p:sp>
      <p:pic>
        <p:nvPicPr>
          <p:cNvPr id="5" name="Content Placeholder 4">
            <a:extLst>
              <a:ext uri="{FF2B5EF4-FFF2-40B4-BE49-F238E27FC236}">
                <a16:creationId xmlns:a16="http://schemas.microsoft.com/office/drawing/2014/main" id="{E3B90672-0BA7-0B2C-83D4-8450587274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8723" y="1590425"/>
            <a:ext cx="8314553" cy="46769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3028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5FDAE-1B87-E559-C3B9-50DAE551FC6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RESULTS</a:t>
            </a:r>
          </a:p>
        </p:txBody>
      </p:sp>
      <p:sp>
        <p:nvSpPr>
          <p:cNvPr id="7" name="Content Placeholder 6">
            <a:extLst>
              <a:ext uri="{FF2B5EF4-FFF2-40B4-BE49-F238E27FC236}">
                <a16:creationId xmlns:a16="http://schemas.microsoft.com/office/drawing/2014/main" id="{C92E1DEA-4A17-A49F-47D6-6AE90D430E92}"/>
              </a:ext>
            </a:extLst>
          </p:cNvPr>
          <p:cNvSpPr>
            <a:spLocks noGrp="1"/>
          </p:cNvSpPr>
          <p:nvPr>
            <p:ph idx="1"/>
          </p:nvPr>
        </p:nvSpPr>
        <p:spPr>
          <a:xfrm>
            <a:off x="838200" y="1841667"/>
            <a:ext cx="10515600" cy="4351338"/>
          </a:xfrm>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D5D61AB8-0830-7F00-4409-44C7483A0065}"/>
              </a:ext>
            </a:extLst>
          </p:cNvPr>
          <p:cNvPicPr>
            <a:picLocks noChangeAspect="1"/>
          </p:cNvPicPr>
          <p:nvPr/>
        </p:nvPicPr>
        <p:blipFill rotWithShape="1">
          <a:blip r:embed="rId2"/>
          <a:srcRect t="4787"/>
          <a:stretch/>
        </p:blipFill>
        <p:spPr>
          <a:xfrm>
            <a:off x="838200" y="1432518"/>
            <a:ext cx="9592638" cy="5137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7699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E8F5-71B2-DF36-78C7-39E1DB2EF58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USER INTERFACE</a:t>
            </a:r>
          </a:p>
        </p:txBody>
      </p:sp>
      <p:pic>
        <p:nvPicPr>
          <p:cNvPr id="7" name="Content Placeholder 6">
            <a:extLst>
              <a:ext uri="{FF2B5EF4-FFF2-40B4-BE49-F238E27FC236}">
                <a16:creationId xmlns:a16="http://schemas.microsoft.com/office/drawing/2014/main" id="{9DC680D5-8D50-36C6-AC8A-A1104CAE2E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1890" y="1690687"/>
            <a:ext cx="8167141" cy="44855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4105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B27AC-1ED8-7200-3D14-0519BD642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47" y="1453315"/>
            <a:ext cx="7024658" cy="395137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6B87750-8E20-9C63-A3D7-F03540DC0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495" y="766010"/>
            <a:ext cx="4322805" cy="53259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228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9634-BC78-E8FA-8DDC-D6AFEBE26905}"/>
              </a:ext>
            </a:extLst>
          </p:cNvPr>
          <p:cNvSpPr>
            <a:spLocks noGrp="1"/>
          </p:cNvSpPr>
          <p:nvPr>
            <p:ph type="title"/>
          </p:nvPr>
        </p:nvSpPr>
        <p:spPr>
          <a:xfrm>
            <a:off x="838200" y="470824"/>
            <a:ext cx="10515600" cy="1325563"/>
          </a:xfrm>
        </p:spPr>
        <p:txBody>
          <a:bodyPr>
            <a:normAutofit/>
          </a:bodyPr>
          <a:lstStyle/>
          <a:p>
            <a:r>
              <a:rPr lang="en-IN" sz="4000" b="1" dirty="0">
                <a:latin typeface="Times New Roman" panose="02020603050405020304" pitchFamily="18" charset="0"/>
                <a:cs typeface="Times New Roman" panose="02020603050405020304" pitchFamily="18" charset="0"/>
              </a:rPr>
              <a:t>PS No: FS-PS 43</a:t>
            </a: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Team no : FS-63</a:t>
            </a:r>
          </a:p>
        </p:txBody>
      </p:sp>
      <p:graphicFrame>
        <p:nvGraphicFramePr>
          <p:cNvPr id="4" name="Content Placeholder 3">
            <a:extLst>
              <a:ext uri="{FF2B5EF4-FFF2-40B4-BE49-F238E27FC236}">
                <a16:creationId xmlns:a16="http://schemas.microsoft.com/office/drawing/2014/main" id="{9958840B-3228-9D12-D558-B8507D24DBD3}"/>
              </a:ext>
            </a:extLst>
          </p:cNvPr>
          <p:cNvGraphicFramePr>
            <a:graphicFrameLocks noGrp="1"/>
          </p:cNvGraphicFramePr>
          <p:nvPr>
            <p:ph idx="1"/>
            <p:extLst>
              <p:ext uri="{D42A27DB-BD31-4B8C-83A1-F6EECF244321}">
                <p14:modId xmlns:p14="http://schemas.microsoft.com/office/powerpoint/2010/main" val="38330902"/>
              </p:ext>
            </p:extLst>
          </p:nvPr>
        </p:nvGraphicFramePr>
        <p:xfrm>
          <a:off x="838200" y="2051092"/>
          <a:ext cx="10684921" cy="3673302"/>
        </p:xfrm>
        <a:graphic>
          <a:graphicData uri="http://schemas.openxmlformats.org/drawingml/2006/table">
            <a:tbl>
              <a:tblPr firstRow="1" bandRow="1">
                <a:tableStyleId>{5C22544A-7EE6-4342-B048-85BDC9FD1C3A}</a:tableStyleId>
              </a:tblPr>
              <a:tblGrid>
                <a:gridCol w="3872071">
                  <a:extLst>
                    <a:ext uri="{9D8B030D-6E8A-4147-A177-3AD203B41FA5}">
                      <a16:colId xmlns:a16="http://schemas.microsoft.com/office/drawing/2014/main" val="100276382"/>
                    </a:ext>
                  </a:extLst>
                </a:gridCol>
                <a:gridCol w="6812850">
                  <a:extLst>
                    <a:ext uri="{9D8B030D-6E8A-4147-A177-3AD203B41FA5}">
                      <a16:colId xmlns:a16="http://schemas.microsoft.com/office/drawing/2014/main" val="273542080"/>
                    </a:ext>
                  </a:extLst>
                </a:gridCol>
              </a:tblGrid>
              <a:tr h="612217">
                <a:tc>
                  <a:txBody>
                    <a:bodyPr/>
                    <a:lstStyle/>
                    <a:p>
                      <a:r>
                        <a:rPr lang="en-IN" dirty="0"/>
                        <a:t>NAME</a:t>
                      </a:r>
                    </a:p>
                  </a:txBody>
                  <a:tcPr/>
                </a:tc>
                <a:tc>
                  <a:txBody>
                    <a:bodyPr/>
                    <a:lstStyle/>
                    <a:p>
                      <a:r>
                        <a:rPr lang="en-IN" dirty="0"/>
                        <a:t>REGISTER NUMBER</a:t>
                      </a:r>
                    </a:p>
                  </a:txBody>
                  <a:tcPr/>
                </a:tc>
                <a:extLst>
                  <a:ext uri="{0D108BD9-81ED-4DB2-BD59-A6C34878D82A}">
                    <a16:rowId xmlns:a16="http://schemas.microsoft.com/office/drawing/2014/main" val="3883681335"/>
                  </a:ext>
                </a:extLst>
              </a:tr>
              <a:tr h="612217">
                <a:tc>
                  <a:txBody>
                    <a:bodyPr/>
                    <a:lstStyle/>
                    <a:p>
                      <a:r>
                        <a:rPr lang="en-US" sz="1800" b="0" dirty="0"/>
                        <a:t>BUSIREDDY HARSHITHA </a:t>
                      </a:r>
                      <a:endParaRPr lang="en-IN" dirty="0"/>
                    </a:p>
                  </a:txBody>
                  <a:tcPr/>
                </a:tc>
                <a:tc>
                  <a:txBody>
                    <a:bodyPr/>
                    <a:lstStyle/>
                    <a:p>
                      <a:r>
                        <a:rPr lang="en-US" sz="1800" b="0" dirty="0"/>
                        <a:t>99210041929</a:t>
                      </a:r>
                      <a:endParaRPr lang="en-IN" dirty="0"/>
                    </a:p>
                  </a:txBody>
                  <a:tcPr/>
                </a:tc>
                <a:extLst>
                  <a:ext uri="{0D108BD9-81ED-4DB2-BD59-A6C34878D82A}">
                    <a16:rowId xmlns:a16="http://schemas.microsoft.com/office/drawing/2014/main" val="3729570345"/>
                  </a:ext>
                </a:extLst>
              </a:tr>
              <a:tr h="612217">
                <a:tc>
                  <a:txBody>
                    <a:bodyPr/>
                    <a:lstStyle/>
                    <a:p>
                      <a:r>
                        <a:rPr lang="en-US" sz="1800" b="0" dirty="0"/>
                        <a:t>NARA HARSHA VARDHAN </a:t>
                      </a:r>
                    </a:p>
                  </a:txBody>
                  <a:tcPr/>
                </a:tc>
                <a:tc>
                  <a:txBody>
                    <a:bodyPr/>
                    <a:lstStyle/>
                    <a:p>
                      <a:r>
                        <a:rPr lang="en-US" sz="1800" b="0" dirty="0"/>
                        <a:t>9210041247</a:t>
                      </a:r>
                      <a:endParaRPr lang="en-IN" dirty="0"/>
                    </a:p>
                  </a:txBody>
                  <a:tcPr/>
                </a:tc>
                <a:extLst>
                  <a:ext uri="{0D108BD9-81ED-4DB2-BD59-A6C34878D82A}">
                    <a16:rowId xmlns:a16="http://schemas.microsoft.com/office/drawing/2014/main" val="2153284052"/>
                  </a:ext>
                </a:extLst>
              </a:tr>
              <a:tr h="612217">
                <a:tc>
                  <a:txBody>
                    <a:bodyPr/>
                    <a:lstStyle/>
                    <a:p>
                      <a:r>
                        <a:rPr lang="en-US" sz="1800" b="0" dirty="0"/>
                        <a:t>POLISETTY HARSHA VARDHAN </a:t>
                      </a:r>
                      <a:endParaRPr lang="en-IN" dirty="0"/>
                    </a:p>
                  </a:txBody>
                  <a:tcPr/>
                </a:tc>
                <a:tc>
                  <a:txBody>
                    <a:bodyPr/>
                    <a:lstStyle/>
                    <a:p>
                      <a:r>
                        <a:rPr lang="en-US" sz="1800" b="0" dirty="0"/>
                        <a:t>99210041105</a:t>
                      </a:r>
                      <a:endParaRPr lang="en-IN" dirty="0"/>
                    </a:p>
                  </a:txBody>
                  <a:tcPr/>
                </a:tc>
                <a:extLst>
                  <a:ext uri="{0D108BD9-81ED-4DB2-BD59-A6C34878D82A}">
                    <a16:rowId xmlns:a16="http://schemas.microsoft.com/office/drawing/2014/main" val="3117435823"/>
                  </a:ext>
                </a:extLst>
              </a:tr>
              <a:tr h="612217">
                <a:tc>
                  <a:txBody>
                    <a:bodyPr/>
                    <a:lstStyle/>
                    <a:p>
                      <a:r>
                        <a:rPr lang="en-US" sz="1800" b="0" dirty="0"/>
                        <a:t>RAVURI HARSHA VARDHAN </a:t>
                      </a:r>
                      <a:endParaRPr lang="en-IN" dirty="0"/>
                    </a:p>
                  </a:txBody>
                  <a:tcPr/>
                </a:tc>
                <a:tc>
                  <a:txBody>
                    <a:bodyPr/>
                    <a:lstStyle/>
                    <a:p>
                      <a:r>
                        <a:rPr lang="en-US" sz="1800" b="0" dirty="0"/>
                        <a:t>99210041731</a:t>
                      </a:r>
                      <a:endParaRPr lang="en-IN" dirty="0"/>
                    </a:p>
                  </a:txBody>
                  <a:tcPr/>
                </a:tc>
                <a:extLst>
                  <a:ext uri="{0D108BD9-81ED-4DB2-BD59-A6C34878D82A}">
                    <a16:rowId xmlns:a16="http://schemas.microsoft.com/office/drawing/2014/main" val="2356327817"/>
                  </a:ext>
                </a:extLst>
              </a:tr>
              <a:tr h="612217">
                <a:tc>
                  <a:txBody>
                    <a:bodyPr/>
                    <a:lstStyle/>
                    <a:p>
                      <a:r>
                        <a:rPr lang="en-US" sz="1800" b="0" dirty="0"/>
                        <a:t>VINJAMURI HARSHA </a:t>
                      </a:r>
                      <a:endParaRPr lang="en-IN" dirty="0"/>
                    </a:p>
                  </a:txBody>
                  <a:tcPr/>
                </a:tc>
                <a:tc>
                  <a:txBody>
                    <a:bodyPr/>
                    <a:lstStyle/>
                    <a:p>
                      <a:r>
                        <a:rPr lang="en-US" sz="1800" b="0" dirty="0"/>
                        <a:t>99210041301</a:t>
                      </a:r>
                      <a:endParaRPr lang="en-IN" dirty="0"/>
                    </a:p>
                  </a:txBody>
                  <a:tcPr/>
                </a:tc>
                <a:extLst>
                  <a:ext uri="{0D108BD9-81ED-4DB2-BD59-A6C34878D82A}">
                    <a16:rowId xmlns:a16="http://schemas.microsoft.com/office/drawing/2014/main" val="4043413356"/>
                  </a:ext>
                </a:extLst>
              </a:tr>
            </a:tbl>
          </a:graphicData>
        </a:graphic>
      </p:graphicFrame>
    </p:spTree>
    <p:extLst>
      <p:ext uri="{BB962C8B-B14F-4D97-AF65-F5344CB8AC3E}">
        <p14:creationId xmlns:p14="http://schemas.microsoft.com/office/powerpoint/2010/main" val="336928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1C9EF5-5606-C168-EBF5-6FCFC6990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357" y="719639"/>
            <a:ext cx="9633285" cy="5418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4595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CC402-5437-10B8-A949-2AB3863A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916" y="624890"/>
            <a:ext cx="9970167" cy="56082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5335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149A-102A-C594-83EA-4030099131C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46D7F440-B866-1AAE-0918-504C91451BE6}"/>
              </a:ext>
            </a:extLst>
          </p:cNvPr>
          <p:cNvSpPr>
            <a:spLocks noGrp="1"/>
          </p:cNvSpPr>
          <p:nvPr>
            <p:ph idx="1"/>
          </p:nvPr>
        </p:nvSpPr>
        <p:spPr>
          <a:xfrm>
            <a:off x="838200" y="1690688"/>
            <a:ext cx="10515600" cy="4802187"/>
          </a:xfrm>
        </p:spPr>
        <p:txBody>
          <a:bodyPr>
            <a:normAutofit fontScale="92500" lnSpcReduction="10000"/>
          </a:bodyPr>
          <a:lstStyle/>
          <a:p>
            <a:r>
              <a:rPr lang="en-US" sz="3000" b="0" i="0" dirty="0">
                <a:solidFill>
                  <a:srgbClr val="374151"/>
                </a:solidFill>
                <a:effectLst/>
                <a:latin typeface="Times New Roman" panose="02020603050405020304" pitchFamily="18" charset="0"/>
                <a:cs typeface="Times New Roman" panose="02020603050405020304" pitchFamily="18" charset="0"/>
              </a:rPr>
              <a:t>Recommending enriched nutrition diets using predictive analytics is a promising approach to improve public health and reduce the economic burden of diet-related diseases.</a:t>
            </a:r>
          </a:p>
          <a:p>
            <a:r>
              <a:rPr lang="en-US" sz="3000" b="0" i="0" dirty="0">
                <a:solidFill>
                  <a:srgbClr val="374151"/>
                </a:solidFill>
                <a:effectLst/>
                <a:latin typeface="Times New Roman" panose="02020603050405020304" pitchFamily="18" charset="0"/>
                <a:cs typeface="Times New Roman" panose="02020603050405020304" pitchFamily="18" charset="0"/>
              </a:rPr>
              <a:t> By leveraging machine learning algorithms, nutrition data, and user input, personalized nutrition recommendations can be generated to meet individual nutritional needs and preferences.</a:t>
            </a:r>
          </a:p>
          <a:p>
            <a:r>
              <a:rPr lang="en-US" sz="3000" b="0" i="0" dirty="0">
                <a:solidFill>
                  <a:srgbClr val="374151"/>
                </a:solidFill>
                <a:effectLst/>
                <a:latin typeface="Times New Roman" panose="02020603050405020304" pitchFamily="18" charset="0"/>
                <a:cs typeface="Times New Roman" panose="02020603050405020304" pitchFamily="18" charset="0"/>
              </a:rPr>
              <a:t>The proposed system design integrates user input, nutrition data, and predictive analytics to provide enriched nutrition diets tailored to individual characteristics and needs.</a:t>
            </a:r>
          </a:p>
          <a:p>
            <a:r>
              <a:rPr lang="en-US" sz="3000" b="0" i="0" dirty="0">
                <a:solidFill>
                  <a:srgbClr val="374151"/>
                </a:solidFill>
                <a:effectLst/>
                <a:latin typeface="Times New Roman" panose="02020603050405020304" pitchFamily="18" charset="0"/>
                <a:cs typeface="Times New Roman" panose="02020603050405020304" pitchFamily="18" charset="0"/>
              </a:rPr>
              <a:t> The system's ability to generate recipes, track progress, and adjust recommendations based on user feedback ensures a user-friendly and effective experience.</a:t>
            </a: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endParaRPr lang="en-US" sz="32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77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9CD7-39B3-8242-9872-3DDB7868EECF}"/>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9BC27C51-2301-2C7D-E0A4-726F604D6C8C}"/>
              </a:ext>
            </a:extLst>
          </p:cNvPr>
          <p:cNvSpPr>
            <a:spLocks noGrp="1"/>
          </p:cNvSpPr>
          <p:nvPr>
            <p:ph idx="1"/>
          </p:nvPr>
        </p:nvSpPr>
        <p:spPr>
          <a:xfrm>
            <a:off x="838200" y="1767155"/>
            <a:ext cx="10515600" cy="4409808"/>
          </a:xfrm>
        </p:spPr>
        <p:txBody>
          <a:bodyPr>
            <a:normAutofit fontScale="77500" lnSpcReduction="20000"/>
          </a:bodyPr>
          <a:lstStyle/>
          <a:p>
            <a:r>
              <a:rPr lang="en-US" sz="3200" b="0" i="0" dirty="0">
                <a:solidFill>
                  <a:srgbClr val="374151"/>
                </a:solidFill>
                <a:effectLst/>
                <a:latin typeface="Times New Roman" panose="02020603050405020304" pitchFamily="18" charset="0"/>
                <a:cs typeface="Times New Roman" panose="02020603050405020304" pitchFamily="18" charset="0"/>
              </a:rPr>
              <a:t>"Nutrition and Dietetics: A Guide for Healthcare Professionals" by S. S. Singh and S. K. Goyal (2019)</a:t>
            </a:r>
          </a:p>
          <a:p>
            <a:r>
              <a:rPr lang="en-US" sz="3200" b="0" i="0" dirty="0">
                <a:solidFill>
                  <a:srgbClr val="374151"/>
                </a:solidFill>
                <a:effectLst/>
                <a:latin typeface="Times New Roman" panose="02020603050405020304" pitchFamily="18" charset="0"/>
                <a:cs typeface="Times New Roman" panose="02020603050405020304" pitchFamily="18" charset="0"/>
              </a:rPr>
              <a:t>"Predictive Analytics: The Power to Predict Who Will Click, Buy, Lie, or Die" by Eric Siegel (2013)</a:t>
            </a:r>
          </a:p>
          <a:p>
            <a:r>
              <a:rPr lang="en-US" sz="3200" b="0" i="0" dirty="0">
                <a:solidFill>
                  <a:srgbClr val="374151"/>
                </a:solidFill>
                <a:effectLst/>
                <a:latin typeface="Times New Roman" panose="02020603050405020304" pitchFamily="18" charset="0"/>
                <a:cs typeface="Times New Roman" panose="02020603050405020304" pitchFamily="18" charset="0"/>
              </a:rPr>
              <a:t>"Machine Learning for Healthcare: Handling Complexity and Improving Outcomes" by S. K. Singh and S. K. Goyal (2020)</a:t>
            </a:r>
          </a:p>
          <a:p>
            <a:r>
              <a:rPr lang="en-US" sz="3200" b="0" i="0" dirty="0">
                <a:solidFill>
                  <a:srgbClr val="374151"/>
                </a:solidFill>
                <a:effectLst/>
                <a:latin typeface="Times New Roman" panose="02020603050405020304" pitchFamily="18" charset="0"/>
                <a:cs typeface="Times New Roman" panose="02020603050405020304" pitchFamily="18" charset="0"/>
              </a:rPr>
              <a:t>"Personalized Nutrition and Lifestyle Recommendations Using Machine Learning" by A. K. Jain et al. (2020) in Journal of Nutrition and Metabolism</a:t>
            </a:r>
          </a:p>
          <a:p>
            <a:r>
              <a:rPr lang="en-US" sz="3200" b="0" i="0" dirty="0">
                <a:solidFill>
                  <a:srgbClr val="374151"/>
                </a:solidFill>
                <a:effectLst/>
                <a:latin typeface="Times New Roman" panose="02020603050405020304" pitchFamily="18" charset="0"/>
                <a:cs typeface="Times New Roman" panose="02020603050405020304" pitchFamily="18" charset="0"/>
              </a:rPr>
              <a:t>"Predictive Modeling of Dietary Patterns and Cardiovascular Disease Risk" by Y. Zhang et al. (2019) in American Journal of Clinical Nutrition</a:t>
            </a:r>
          </a:p>
          <a:p>
            <a:r>
              <a:rPr lang="en-US" sz="3200" b="0" i="0" dirty="0">
                <a:solidFill>
                  <a:srgbClr val="374151"/>
                </a:solidFill>
                <a:effectLst/>
                <a:latin typeface="Times New Roman" panose="02020603050405020304" pitchFamily="18" charset="0"/>
                <a:cs typeface="Times New Roman" panose="02020603050405020304" pitchFamily="18" charset="0"/>
              </a:rPr>
              <a:t>"Machine Learning-Based Dietary Recommendation System for Chronic Disease Prevention" by H. Kim et al. (2019) in Journal of Medical Systems</a:t>
            </a:r>
          </a:p>
          <a:p>
            <a:endParaRPr lang="en-IN" sz="3200" dirty="0">
              <a:latin typeface="Times New Roman" panose="02020603050405020304" pitchFamily="18" charset="0"/>
              <a:cs typeface="Times New Roman" panose="02020603050405020304" pitchFamily="18" charset="0"/>
            </a:endParaRPr>
          </a:p>
          <a:p>
            <a:endParaRPr lang="en-US" sz="3200" b="0" i="0" dirty="0">
              <a:solidFill>
                <a:srgbClr val="374151"/>
              </a:solidFill>
              <a:effectLst/>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8421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6706-87A7-1FE2-61A2-383CC2D71A14}"/>
              </a:ext>
            </a:extLst>
          </p:cNvPr>
          <p:cNvSpPr>
            <a:spLocks noGrp="1"/>
          </p:cNvSpPr>
          <p:nvPr>
            <p:ph type="ctrTitle"/>
          </p:nvPr>
        </p:nvSpPr>
        <p:spPr>
          <a:xfrm>
            <a:off x="1524000" y="1122362"/>
            <a:ext cx="8845296" cy="2690685"/>
          </a:xfrm>
        </p:spPr>
        <p:txBody>
          <a:bodyPr/>
          <a:lstStyle/>
          <a:p>
            <a:r>
              <a:rPr lang="en-IN"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587565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912919" y="1015508"/>
            <a:ext cx="5756987" cy="5001208"/>
          </a:xfrm>
        </p:spPr>
        <p:txBody>
          <a:bodyPr/>
          <a:lstStyle/>
          <a:p>
            <a:pPr algn="just">
              <a:lnSpc>
                <a:spcPct val="115000"/>
              </a:lnSpc>
              <a:spcAft>
                <a:spcPts val="1000"/>
              </a:spcAft>
              <a:tabLst>
                <a:tab pos="5731510" algn="r"/>
              </a:tabLst>
            </a:pPr>
            <a:r>
              <a:rPr lang="en-US" sz="2500" b="0" dirty="0">
                <a:latin typeface="Times New Roman" panose="02020603050405020304" pitchFamily="18" charset="0"/>
                <a:ea typeface="Calibri" panose="020F0502020204030204" pitchFamily="34" charset="0"/>
                <a:cs typeface="Times New Roman" panose="02020603050405020304" pitchFamily="18" charset="0"/>
              </a:rPr>
              <a:t>The challenge lies in creating machine learning algorithms that can prescribe a diet and analyze many factors such as body composition, activity level, and dietary preferences to create individualized nutrition plans for each user.</a:t>
            </a:r>
            <a:br>
              <a:rPr lang="en-US" sz="2500" b="0" dirty="0">
                <a:latin typeface="Times New Roman" panose="02020603050405020304" pitchFamily="18" charset="0"/>
                <a:ea typeface="Calibri" panose="020F0502020204030204" pitchFamily="34" charset="0"/>
                <a:cs typeface="Times New Roman" panose="02020603050405020304" pitchFamily="18" charset="0"/>
              </a:rPr>
            </a:br>
            <a:br>
              <a:rPr lang="en-US" sz="2500" b="0" dirty="0">
                <a:latin typeface="Times New Roman" panose="02020603050405020304" pitchFamily="18" charset="0"/>
                <a:ea typeface="Calibri" panose="020F0502020204030204" pitchFamily="34" charset="0"/>
                <a:cs typeface="Times New Roman" panose="02020603050405020304" pitchFamily="18" charset="0"/>
              </a:rPr>
            </a:br>
            <a:r>
              <a:rPr lang="en-IN" sz="2500" b="0" dirty="0">
                <a:effectLst/>
                <a:latin typeface="Times New Roman" panose="02020603050405020304" pitchFamily="18" charset="0"/>
                <a:ea typeface="Calibri" panose="020F0502020204030204" pitchFamily="34" charset="0"/>
                <a:cs typeface="Times New Roman" panose="02020603050405020304" pitchFamily="18" charset="0"/>
              </a:rPr>
              <a:t>To evaluate the recommended system diet by using some metrices and methodologies.</a:t>
            </a:r>
            <a:br>
              <a:rPr lang="en-IN" sz="2500" b="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500" b="0"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xfrm>
            <a:off x="273699" y="537452"/>
            <a:ext cx="5045662" cy="578309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593558" y="2570433"/>
            <a:ext cx="4251158" cy="1249672"/>
          </a:xfrm>
        </p:spPr>
        <p:txBody>
          <a:bodyPr/>
          <a:lstStyle/>
          <a:p>
            <a:r>
              <a:rPr lang="en-US" sz="4800" dirty="0">
                <a:solidFill>
                  <a:schemeClr val="tx1"/>
                </a:solidFill>
                <a:latin typeface="MV Boli" panose="02000500030200090000" pitchFamily="2" charset="0"/>
                <a:cs typeface="MV Boli" panose="02000500030200090000" pitchFamily="2" charset="0"/>
              </a:rPr>
              <a:t>Problem Statement</a:t>
            </a:r>
          </a:p>
        </p:txBody>
      </p:sp>
    </p:spTree>
    <p:extLst>
      <p:ext uri="{BB962C8B-B14F-4D97-AF65-F5344CB8AC3E}">
        <p14:creationId xmlns:p14="http://schemas.microsoft.com/office/powerpoint/2010/main" val="247807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BD42-ECC3-AEC7-96C8-1CFA8F828E35}"/>
              </a:ext>
            </a:extLst>
          </p:cNvPr>
          <p:cNvSpPr>
            <a:spLocks noGrp="1"/>
          </p:cNvSpPr>
          <p:nvPr>
            <p:ph type="title"/>
          </p:nvPr>
        </p:nvSpPr>
        <p:spPr>
          <a:xfrm>
            <a:off x="838200" y="500062"/>
            <a:ext cx="10515600" cy="1325563"/>
          </a:xfrm>
        </p:spPr>
        <p:txBody>
          <a:bodyPr/>
          <a:lstStyle/>
          <a:p>
            <a:r>
              <a:rPr lang="en-IN"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A18163BD-A42B-49E0-14F5-716FD8715F3E}"/>
              </a:ext>
            </a:extLst>
          </p:cNvPr>
          <p:cNvSpPr>
            <a:spLocks noGrp="1"/>
          </p:cNvSpPr>
          <p:nvPr>
            <p:ph idx="1"/>
          </p:nvPr>
        </p:nvSpPr>
        <p:spPr/>
        <p:txBody>
          <a:bodyPr/>
          <a:lstStyle/>
          <a:p>
            <a:pPr marL="0" indent="0" algn="l">
              <a:buNone/>
            </a:pPr>
            <a:r>
              <a:rPr lang="en-US" sz="3200" b="1" i="0" dirty="0">
                <a:solidFill>
                  <a:srgbClr val="374151"/>
                </a:solidFill>
                <a:effectLst/>
                <a:latin typeface="Times New Roman" panose="02020603050405020304" pitchFamily="18" charset="0"/>
                <a:cs typeface="Times New Roman" panose="02020603050405020304" pitchFamily="18" charset="0"/>
              </a:rPr>
              <a:t>Dietary Guidance</a:t>
            </a:r>
            <a:r>
              <a:rPr lang="en-US" sz="3200" b="0" i="0" dirty="0">
                <a:solidFill>
                  <a:srgbClr val="374151"/>
                </a:solidFill>
                <a:effectLst/>
                <a:latin typeface="Times New Roman" panose="02020603050405020304" pitchFamily="18" charset="0"/>
                <a:cs typeface="Times New Roman" panose="02020603050405020304" pitchFamily="18" charset="0"/>
              </a:rPr>
              <a:t>: Provides tailored calorie recommendations based on individual parameters such as age, weight, and height, catering to goals like weight maintenance, loss, or gain.</a:t>
            </a:r>
          </a:p>
          <a:p>
            <a:pPr marL="0" indent="0" algn="l">
              <a:buNone/>
            </a:pPr>
            <a:r>
              <a:rPr lang="en-US" sz="3200" b="1" i="0" dirty="0">
                <a:solidFill>
                  <a:srgbClr val="374151"/>
                </a:solidFill>
                <a:effectLst/>
                <a:latin typeface="Times New Roman" panose="02020603050405020304" pitchFamily="18" charset="0"/>
                <a:cs typeface="Times New Roman" panose="02020603050405020304" pitchFamily="18" charset="0"/>
              </a:rPr>
              <a:t>Personalized Recipe or Food Suggestions</a:t>
            </a:r>
            <a:r>
              <a:rPr lang="en-US" sz="3200" b="0" i="0" dirty="0">
                <a:solidFill>
                  <a:srgbClr val="374151"/>
                </a:solidFill>
                <a:effectLst/>
                <a:latin typeface="Times New Roman" panose="02020603050405020304" pitchFamily="18" charset="0"/>
                <a:cs typeface="Times New Roman" panose="02020603050405020304" pitchFamily="18" charset="0"/>
              </a:rPr>
              <a:t>: Offers food and recipe suggestions aligned with specified caloric and nutrient requirements.</a:t>
            </a:r>
          </a:p>
          <a:p>
            <a:endParaRPr lang="en-IN" dirty="0"/>
          </a:p>
        </p:txBody>
      </p:sp>
    </p:spTree>
    <p:extLst>
      <p:ext uri="{BB962C8B-B14F-4D97-AF65-F5344CB8AC3E}">
        <p14:creationId xmlns:p14="http://schemas.microsoft.com/office/powerpoint/2010/main" val="148206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A7D9-62A2-1530-7BFA-8B60C69E16F9}"/>
              </a:ext>
            </a:extLst>
          </p:cNvPr>
          <p:cNvSpPr>
            <a:spLocks noGrp="1"/>
          </p:cNvSpPr>
          <p:nvPr>
            <p:ph type="title"/>
          </p:nvPr>
        </p:nvSpPr>
        <p:spPr>
          <a:xfrm>
            <a:off x="838200" y="598844"/>
            <a:ext cx="10515600" cy="1325563"/>
          </a:xfrm>
        </p:spPr>
        <p:txBody>
          <a:bodyPr/>
          <a:lstStyle/>
          <a:p>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0D07983-69B6-2806-DB4A-69B424C45DBE}"/>
              </a:ext>
            </a:extLst>
          </p:cNvPr>
          <p:cNvSpPr>
            <a:spLocks noGrp="1"/>
          </p:cNvSpPr>
          <p:nvPr>
            <p:ph idx="1"/>
          </p:nvPr>
        </p:nvSpPr>
        <p:spPr>
          <a:xfrm>
            <a:off x="838200" y="1907818"/>
            <a:ext cx="10515600" cy="4351338"/>
          </a:xfrm>
        </p:spPr>
        <p:txBody>
          <a:bodyPr>
            <a:normAutofit/>
          </a:bodyPr>
          <a:lstStyle/>
          <a:p>
            <a:r>
              <a:rPr lang="en-US" sz="3000" b="0" i="0" dirty="0">
                <a:solidFill>
                  <a:srgbClr val="374151"/>
                </a:solidFill>
                <a:effectLst/>
                <a:latin typeface="Times New Roman" panose="02020603050405020304" pitchFamily="18" charset="0"/>
                <a:cs typeface="Times New Roman" panose="02020603050405020304" pitchFamily="18" charset="0"/>
              </a:rPr>
              <a:t>Recommending Enriched Nutrition Diet Using Predictive Analytics is a crucial step towards improving global health.</a:t>
            </a:r>
          </a:p>
          <a:p>
            <a:r>
              <a:rPr lang="en-US" sz="3000" b="0" i="0" dirty="0">
                <a:solidFill>
                  <a:srgbClr val="374151"/>
                </a:solidFill>
                <a:effectLst/>
                <a:latin typeface="Times New Roman" panose="02020603050405020304" pitchFamily="18" charset="0"/>
                <a:cs typeface="Times New Roman" panose="02020603050405020304" pitchFamily="18" charset="0"/>
              </a:rPr>
              <a:t>Malnutrition and unhealthy diets are leading causes of morbidity and mortality worldwide, with an estimated 3.4 million deaths annually.</a:t>
            </a:r>
          </a:p>
          <a:p>
            <a:r>
              <a:rPr lang="en-US" sz="3000" b="0" i="0" dirty="0">
                <a:solidFill>
                  <a:srgbClr val="374151"/>
                </a:solidFill>
                <a:effectLst/>
                <a:latin typeface="Times New Roman" panose="02020603050405020304" pitchFamily="18" charset="0"/>
                <a:cs typeface="Times New Roman" panose="02020603050405020304" pitchFamily="18" charset="0"/>
              </a:rPr>
              <a:t>Unhealthy diets contribute to the development of chronic diseases such as obesity, diabetes, cardiovascular disease, and certain types of </a:t>
            </a:r>
            <a:r>
              <a:rPr lang="en-US" sz="3000" b="0" i="0" dirty="0" err="1">
                <a:solidFill>
                  <a:srgbClr val="374151"/>
                </a:solidFill>
                <a:effectLst/>
                <a:latin typeface="Times New Roman" panose="02020603050405020304" pitchFamily="18" charset="0"/>
                <a:cs typeface="Times New Roman" panose="02020603050405020304" pitchFamily="18" charset="0"/>
              </a:rPr>
              <a:t>cance</a:t>
            </a:r>
            <a:endParaRPr lang="en-IN"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782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A7ED-E989-600C-BD09-F1749EBDB7D1}"/>
              </a:ext>
            </a:extLst>
          </p:cNvPr>
          <p:cNvSpPr>
            <a:spLocks noGrp="1"/>
          </p:cNvSpPr>
          <p:nvPr>
            <p:ph type="title"/>
          </p:nvPr>
        </p:nvSpPr>
        <p:spPr>
          <a:xfrm>
            <a:off x="838200" y="500062"/>
            <a:ext cx="10515600" cy="1325563"/>
          </a:xfrm>
        </p:spPr>
        <p:txBody>
          <a:bodyPr/>
          <a:lstStyle/>
          <a:p>
            <a:r>
              <a:rPr lang="en-IN" b="1"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0810E51F-6410-892F-18EE-F0C2A90116C1}"/>
              </a:ext>
            </a:extLst>
          </p:cNvPr>
          <p:cNvSpPr>
            <a:spLocks noGrp="1"/>
          </p:cNvSpPr>
          <p:nvPr>
            <p:ph idx="1"/>
          </p:nvPr>
        </p:nvSpPr>
        <p:spPr/>
        <p:txBody>
          <a:bodyPr>
            <a:normAutofit fontScale="92500" lnSpcReduction="10000"/>
          </a:bodyPr>
          <a:lstStyle/>
          <a:p>
            <a:pPr marL="0" indent="0" algn="l">
              <a:buNone/>
            </a:pPr>
            <a:r>
              <a:rPr lang="en-IN" sz="3200" b="1" i="0" dirty="0">
                <a:solidFill>
                  <a:srgbClr val="374151"/>
                </a:solidFill>
                <a:effectLst/>
                <a:latin typeface="Times New Roman" panose="02020603050405020304" pitchFamily="18" charset="0"/>
                <a:cs typeface="Times New Roman" panose="02020603050405020304" pitchFamily="18" charset="0"/>
              </a:rPr>
              <a:t>Personalized Nutrition</a:t>
            </a:r>
            <a:endParaRPr lang="en-IN" sz="3200" b="0" i="0" dirty="0">
              <a:solidFill>
                <a:srgbClr val="374151"/>
              </a:solidFill>
              <a:effectLst/>
              <a:latin typeface="Times New Roman" panose="02020603050405020304" pitchFamily="18" charset="0"/>
              <a:cs typeface="Times New Roman" panose="02020603050405020304" pitchFamily="18" charset="0"/>
            </a:endParaRPr>
          </a:p>
          <a:p>
            <a:pPr marL="0" indent="0" algn="l">
              <a:buNone/>
            </a:pPr>
            <a:r>
              <a:rPr lang="en-IN" sz="3200" i="0" dirty="0">
                <a:solidFill>
                  <a:srgbClr val="374151"/>
                </a:solidFill>
                <a:effectLst/>
                <a:latin typeface="Times New Roman" panose="02020603050405020304" pitchFamily="18" charset="0"/>
                <a:cs typeface="Times New Roman" panose="02020603050405020304" pitchFamily="18" charset="0"/>
              </a:rPr>
              <a:t>A study by Zeevi et al. (2015) demonstrated that personalized nutrition recommendations based on genetic data and machine learning algorithms can improve glucose control and reduce postprandial glucose responses.</a:t>
            </a:r>
          </a:p>
          <a:p>
            <a:pPr marL="0" indent="0" algn="l">
              <a:buNone/>
            </a:pPr>
            <a:r>
              <a:rPr lang="en-US" sz="3200" b="1" i="0" dirty="0">
                <a:solidFill>
                  <a:srgbClr val="374151"/>
                </a:solidFill>
                <a:effectLst/>
                <a:latin typeface="Times New Roman" panose="02020603050405020304" pitchFamily="18" charset="0"/>
                <a:cs typeface="Times New Roman" panose="02020603050405020304" pitchFamily="18" charset="0"/>
              </a:rPr>
              <a:t>Predictive Analytics in Nutrition</a:t>
            </a:r>
            <a:endParaRPr lang="en-US" sz="3200" b="0" i="0" dirty="0">
              <a:solidFill>
                <a:srgbClr val="374151"/>
              </a:solidFill>
              <a:effectLst/>
              <a:latin typeface="Times New Roman" panose="02020603050405020304" pitchFamily="18" charset="0"/>
              <a:cs typeface="Times New Roman" panose="02020603050405020304" pitchFamily="18" charset="0"/>
            </a:endParaRP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A study by Chen et al. (2019) developed a predictive model using machine learning algorithms to estimate daily energy needs and macronutrient distribution based on individual characteristics and activity levels.</a:t>
            </a:r>
          </a:p>
          <a:p>
            <a:pPr algn="l">
              <a:buFont typeface="Arial" panose="020B0604020202020204" pitchFamily="34" charset="0"/>
              <a:buChar char="•"/>
            </a:pPr>
            <a:endParaRPr lang="en-US" b="0" i="0" dirty="0">
              <a:solidFill>
                <a:srgbClr val="374151"/>
              </a:solidFill>
              <a:effectLst/>
              <a:latin typeface="__Inter_aaf875"/>
            </a:endParaRPr>
          </a:p>
          <a:p>
            <a:pPr algn="l">
              <a:buFont typeface="Arial" panose="020B0604020202020204" pitchFamily="34" charset="0"/>
              <a:buChar char="•"/>
            </a:pPr>
            <a:endParaRPr lang="en-IN" b="0" i="0" dirty="0">
              <a:solidFill>
                <a:srgbClr val="374151"/>
              </a:solidFill>
              <a:effectLst/>
              <a:latin typeface="__Inter_aaf875"/>
            </a:endParaRPr>
          </a:p>
          <a:p>
            <a:endParaRPr lang="en-IN" dirty="0"/>
          </a:p>
        </p:txBody>
      </p:sp>
    </p:spTree>
    <p:extLst>
      <p:ext uri="{BB962C8B-B14F-4D97-AF65-F5344CB8AC3E}">
        <p14:creationId xmlns:p14="http://schemas.microsoft.com/office/powerpoint/2010/main" val="2751941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DCC3-0F4E-5E61-D16E-1324636B0B0D}"/>
              </a:ext>
            </a:extLst>
          </p:cNvPr>
          <p:cNvSpPr>
            <a:spLocks noGrp="1"/>
          </p:cNvSpPr>
          <p:nvPr>
            <p:ph type="title"/>
          </p:nvPr>
        </p:nvSpPr>
        <p:spPr>
          <a:xfrm>
            <a:off x="838200" y="500062"/>
            <a:ext cx="10515600" cy="1325563"/>
          </a:xfrm>
        </p:spPr>
        <p:txBody>
          <a:bodyPr/>
          <a:lstStyle/>
          <a:p>
            <a:r>
              <a:rPr lang="en-IN" b="1" dirty="0">
                <a:latin typeface="Times New Roman" panose="02020603050405020304" pitchFamily="18" charset="0"/>
                <a:cs typeface="Times New Roman" panose="02020603050405020304" pitchFamily="18" charset="0"/>
              </a:rPr>
              <a:t>LITERATURE SURVEY</a:t>
            </a:r>
            <a:endParaRPr lang="en-IN" b="1" dirty="0"/>
          </a:p>
        </p:txBody>
      </p:sp>
      <p:sp>
        <p:nvSpPr>
          <p:cNvPr id="3" name="Content Placeholder 2">
            <a:extLst>
              <a:ext uri="{FF2B5EF4-FFF2-40B4-BE49-F238E27FC236}">
                <a16:creationId xmlns:a16="http://schemas.microsoft.com/office/drawing/2014/main" id="{4129C3D0-F5EB-82A4-4B44-DAB011352E3D}"/>
              </a:ext>
            </a:extLst>
          </p:cNvPr>
          <p:cNvSpPr>
            <a:spLocks noGrp="1"/>
          </p:cNvSpPr>
          <p:nvPr>
            <p:ph idx="1"/>
          </p:nvPr>
        </p:nvSpPr>
        <p:spPr/>
        <p:txBody>
          <a:bodyPr>
            <a:normAutofit lnSpcReduction="10000"/>
          </a:bodyPr>
          <a:lstStyle/>
          <a:p>
            <a:pPr marL="0" indent="0" algn="l">
              <a:buNone/>
            </a:pPr>
            <a:r>
              <a:rPr lang="en-US" sz="3200" b="1" i="0" dirty="0">
                <a:solidFill>
                  <a:srgbClr val="374151"/>
                </a:solidFill>
                <a:effectLst/>
                <a:latin typeface="Times New Roman" panose="02020603050405020304" pitchFamily="18" charset="0"/>
                <a:cs typeface="Times New Roman" panose="02020603050405020304" pitchFamily="18" charset="0"/>
              </a:rPr>
              <a:t>Machine Learning in Nutrition</a:t>
            </a:r>
            <a:endParaRPr lang="en-US" sz="3200" b="0" i="0" dirty="0">
              <a:solidFill>
                <a:srgbClr val="374151"/>
              </a:solidFill>
              <a:effectLst/>
              <a:latin typeface="Times New Roman" panose="02020603050405020304" pitchFamily="18" charset="0"/>
              <a:cs typeface="Times New Roman" panose="02020603050405020304" pitchFamily="18" charset="0"/>
            </a:endParaRP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A study by Rasmussen et al. (2019) used machine learning algorithms to predict nutrient intake and identify patterns of nutrient deficiencies in a large cohort of adults.</a:t>
            </a:r>
          </a:p>
          <a:p>
            <a:pPr marL="0" indent="0" algn="l">
              <a:buNone/>
            </a:pPr>
            <a:r>
              <a:rPr lang="en-US" sz="3200" b="1" i="0" dirty="0">
                <a:solidFill>
                  <a:srgbClr val="374151"/>
                </a:solidFill>
                <a:effectLst/>
                <a:latin typeface="Times New Roman" panose="02020603050405020304" pitchFamily="18" charset="0"/>
                <a:cs typeface="Times New Roman" panose="02020603050405020304" pitchFamily="18" charset="0"/>
              </a:rPr>
              <a:t>Dietary Recommendation Systems</a:t>
            </a:r>
            <a:endParaRPr lang="en-US" sz="3200" b="0" i="0" dirty="0">
              <a:solidFill>
                <a:srgbClr val="374151"/>
              </a:solidFill>
              <a:effectLst/>
              <a:latin typeface="Times New Roman" panose="02020603050405020304" pitchFamily="18" charset="0"/>
              <a:cs typeface="Times New Roman" panose="02020603050405020304" pitchFamily="18" charset="0"/>
            </a:endParaRPr>
          </a:p>
          <a:p>
            <a:pPr marL="0" indent="0" algn="l">
              <a:buNone/>
            </a:pPr>
            <a:r>
              <a:rPr lang="en-US" sz="3200" b="0" i="0" dirty="0">
                <a:solidFill>
                  <a:srgbClr val="374151"/>
                </a:solidFill>
                <a:effectLst/>
                <a:latin typeface="Times New Roman" panose="02020603050405020304" pitchFamily="18" charset="0"/>
                <a:cs typeface="Times New Roman" panose="02020603050405020304" pitchFamily="18" charset="0"/>
              </a:rPr>
              <a:t>A study by Kim et al. (2019) developed a dietary recommendation system using machine learning algorithms to provide personalized nutrition recommendations based on individual characteristics and preferences.</a:t>
            </a:r>
          </a:p>
          <a:p>
            <a:endParaRPr lang="en-IN" dirty="0"/>
          </a:p>
        </p:txBody>
      </p:sp>
    </p:spTree>
    <p:extLst>
      <p:ext uri="{BB962C8B-B14F-4D97-AF65-F5344CB8AC3E}">
        <p14:creationId xmlns:p14="http://schemas.microsoft.com/office/powerpoint/2010/main" val="1462214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0695-61A1-8E58-135D-660CDBED6F92}"/>
              </a:ext>
            </a:extLst>
          </p:cNvPr>
          <p:cNvSpPr>
            <a:spLocks noGrp="1"/>
          </p:cNvSpPr>
          <p:nvPr>
            <p:ph type="title"/>
          </p:nvPr>
        </p:nvSpPr>
        <p:spPr>
          <a:xfrm>
            <a:off x="838199" y="500062"/>
            <a:ext cx="10515600" cy="1325563"/>
          </a:xfrm>
        </p:spPr>
        <p:txBody>
          <a:bodyPr/>
          <a:lstStyle/>
          <a:p>
            <a:r>
              <a:rPr lang="en-IN" b="1" dirty="0">
                <a:latin typeface="Times New Roman" panose="02020603050405020304" pitchFamily="18" charset="0"/>
                <a:cs typeface="Times New Roman" panose="02020603050405020304" pitchFamily="18" charset="0"/>
              </a:rPr>
              <a:t>LITERATURE SURVEY</a:t>
            </a:r>
          </a:p>
        </p:txBody>
      </p:sp>
      <p:pic>
        <p:nvPicPr>
          <p:cNvPr id="4" name="table">
            <a:extLst>
              <a:ext uri="{FF2B5EF4-FFF2-40B4-BE49-F238E27FC236}">
                <a16:creationId xmlns:a16="http://schemas.microsoft.com/office/drawing/2014/main" id="{88968804-F192-9BCD-8234-93E28803915F}"/>
              </a:ext>
            </a:extLst>
          </p:cNvPr>
          <p:cNvPicPr>
            <a:picLocks noGrp="1" noChangeAspect="1"/>
          </p:cNvPicPr>
          <p:nvPr>
            <p:ph idx="1"/>
          </p:nvPr>
        </p:nvPicPr>
        <p:blipFill>
          <a:blip r:embed="rId2"/>
          <a:stretch>
            <a:fillRect/>
          </a:stretch>
        </p:blipFill>
        <p:spPr>
          <a:xfrm>
            <a:off x="1026711" y="1825625"/>
            <a:ext cx="10138577" cy="4351338"/>
          </a:xfrm>
          <a:prstGeom prst="rect">
            <a:avLst/>
          </a:prstGeom>
        </p:spPr>
      </p:pic>
    </p:spTree>
    <p:extLst>
      <p:ext uri="{BB962C8B-B14F-4D97-AF65-F5344CB8AC3E}">
        <p14:creationId xmlns:p14="http://schemas.microsoft.com/office/powerpoint/2010/main" val="386176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93AB5-13FA-2C0B-68CC-03DC692ED73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PROPOSED METHODOLOGY</a:t>
            </a:r>
          </a:p>
        </p:txBody>
      </p:sp>
      <p:sp>
        <p:nvSpPr>
          <p:cNvPr id="3" name="Content Placeholder 2">
            <a:extLst>
              <a:ext uri="{FF2B5EF4-FFF2-40B4-BE49-F238E27FC236}">
                <a16:creationId xmlns:a16="http://schemas.microsoft.com/office/drawing/2014/main" id="{E26E9F77-039F-A82E-D7A9-30B2DA2D4034}"/>
              </a:ext>
            </a:extLst>
          </p:cNvPr>
          <p:cNvSpPr>
            <a:spLocks noGrp="1"/>
          </p:cNvSpPr>
          <p:nvPr>
            <p:ph idx="1"/>
          </p:nvPr>
        </p:nvSpPr>
        <p:spPr/>
        <p:txBody>
          <a:bodyPr>
            <a:normAutofit/>
          </a:bodyPr>
          <a:lstStyle/>
          <a:p>
            <a:pPr marL="0" indent="0" algn="l">
              <a:buNone/>
            </a:pPr>
            <a:r>
              <a:rPr lang="en-US" b="1" i="0" dirty="0">
                <a:effectLst/>
                <a:latin typeface="Times New Roman" panose="02020603050405020304" pitchFamily="18" charset="0"/>
                <a:cs typeface="Times New Roman" panose="02020603050405020304" pitchFamily="18" charset="0"/>
              </a:rPr>
              <a:t>User Input Collection</a:t>
            </a:r>
          </a:p>
          <a:p>
            <a:pPr marL="0" indent="0" algn="l">
              <a:buNone/>
            </a:pPr>
            <a:r>
              <a:rPr lang="en-US" b="0" i="0" dirty="0">
                <a:solidFill>
                  <a:srgbClr val="374151"/>
                </a:solidFill>
                <a:effectLst/>
                <a:latin typeface="Times New Roman" panose="02020603050405020304" pitchFamily="18" charset="0"/>
                <a:cs typeface="Times New Roman" panose="02020603050405020304" pitchFamily="18" charset="0"/>
              </a:rPr>
              <a:t>The user provides input data, including age, weight, height, and other relevant information.</a:t>
            </a:r>
          </a:p>
          <a:p>
            <a:pPr marL="0" indent="0" algn="l">
              <a:buNone/>
            </a:pPr>
            <a:endParaRPr lang="en-US" b="0" i="0" dirty="0">
              <a:solidFill>
                <a:srgbClr val="374151"/>
              </a:solidFill>
              <a:effectLst/>
              <a:latin typeface="Times New Roman" panose="02020603050405020304" pitchFamily="18" charset="0"/>
              <a:cs typeface="Times New Roman" panose="02020603050405020304" pitchFamily="18" charset="0"/>
            </a:endParaRPr>
          </a:p>
          <a:p>
            <a:pPr marL="0" indent="0" algn="l">
              <a:buNone/>
            </a:pPr>
            <a:r>
              <a:rPr lang="en-US" b="1" i="0" dirty="0">
                <a:effectLst/>
                <a:latin typeface="Times New Roman" panose="02020603050405020304" pitchFamily="18" charset="0"/>
                <a:cs typeface="Times New Roman" panose="02020603050405020304" pitchFamily="18" charset="0"/>
              </a:rPr>
              <a:t>Data Preprocessing</a:t>
            </a:r>
          </a:p>
          <a:p>
            <a:pPr marL="0" indent="0" algn="l">
              <a:buNone/>
            </a:pPr>
            <a:r>
              <a:rPr lang="en-US" b="0" i="0" dirty="0">
                <a:solidFill>
                  <a:srgbClr val="374151"/>
                </a:solidFill>
                <a:effectLst/>
                <a:latin typeface="Times New Roman" panose="02020603050405020304" pitchFamily="18" charset="0"/>
                <a:cs typeface="Times New Roman" panose="02020603050405020304" pitchFamily="18" charset="0"/>
              </a:rPr>
              <a:t>The collected data is preprocessed to ensure consistency and accuracy. This step may involve handling missing values, data normalization, and feature scaling.</a:t>
            </a:r>
          </a:p>
          <a:p>
            <a:pPr marL="0" indent="0" algn="l">
              <a:buNone/>
            </a:pPr>
            <a:r>
              <a:rPr lang="en-US" b="1" i="0" dirty="0">
                <a:effectLst/>
                <a:latin typeface="__Inter_aaf875"/>
              </a:rPr>
              <a:t> </a:t>
            </a:r>
            <a:endParaRPr lang="en-IN" dirty="0"/>
          </a:p>
        </p:txBody>
      </p:sp>
    </p:spTree>
    <p:extLst>
      <p:ext uri="{BB962C8B-B14F-4D97-AF65-F5344CB8AC3E}">
        <p14:creationId xmlns:p14="http://schemas.microsoft.com/office/powerpoint/2010/main" val="85137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1114</Words>
  <Application>Microsoft Office PowerPoint</Application>
  <PresentationFormat>Widescreen</PresentationFormat>
  <Paragraphs>111</Paragraphs>
  <Slides>24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__Inter_aaf875</vt:lpstr>
      <vt:lpstr>Arial</vt:lpstr>
      <vt:lpstr>Calibri</vt:lpstr>
      <vt:lpstr>Calibri Light</vt:lpstr>
      <vt:lpstr>MV Boli</vt:lpstr>
      <vt:lpstr>Posterama</vt:lpstr>
      <vt:lpstr>Posterama Text SemiBold</vt:lpstr>
      <vt:lpstr>Times New Roman</vt:lpstr>
      <vt:lpstr>Office Theme</vt:lpstr>
      <vt:lpstr>Recommending Enriched Nutrition Diet Using Predictive Analytics</vt:lpstr>
      <vt:lpstr>PS No: FS-PS 43 Team no : FS-63</vt:lpstr>
      <vt:lpstr>The challenge lies in creating machine learning algorithms that can prescribe a diet and analyze many factors such as body composition, activity level, and dietary preferences to create individualized nutrition plans for each user.  To evaluate the recommended system diet by using some metrices and methodologies. </vt:lpstr>
      <vt:lpstr>ABSTRACT</vt:lpstr>
      <vt:lpstr>INTRODUCTION</vt:lpstr>
      <vt:lpstr>LITERATURE SURVEY</vt:lpstr>
      <vt:lpstr>LITERATURE SURVEY</vt:lpstr>
      <vt:lpstr>LITERATURE SURVEY</vt:lpstr>
      <vt:lpstr>PROPOSED METHODOLOGY</vt:lpstr>
      <vt:lpstr>PowerPoint Presentation</vt:lpstr>
      <vt:lpstr>REQUIREMENTS </vt:lpstr>
      <vt:lpstr>REQUIREMENTS </vt:lpstr>
      <vt:lpstr>DESIGN ARCHITECTURE</vt:lpstr>
      <vt:lpstr>PowerPoint Presentation</vt:lpstr>
      <vt:lpstr>What Our Model Can Do :</vt:lpstr>
      <vt:lpstr>IMPLEMENTATION</vt:lpstr>
      <vt:lpstr>RESULTS</vt:lpstr>
      <vt:lpstr>USER INTERFACE</vt:lpstr>
      <vt:lpstr>PowerPoint Presentation</vt:lpstr>
      <vt:lpstr>PowerPoint Presentation</vt:lpstr>
      <vt:lpstr>PowerPoint Presentation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sura jahnavi</dc:creator>
  <cp:lastModifiedBy>HARSHITHA SIRASALA</cp:lastModifiedBy>
  <cp:revision>8</cp:revision>
  <dcterms:created xsi:type="dcterms:W3CDTF">2024-07-10T18:48:58Z</dcterms:created>
  <dcterms:modified xsi:type="dcterms:W3CDTF">2024-11-08T07:34:51Z</dcterms:modified>
</cp:coreProperties>
</file>